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31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300" r:id="rId23"/>
    <p:sldId id="307" r:id="rId24"/>
    <p:sldId id="301" r:id="rId25"/>
    <p:sldId id="305" r:id="rId26"/>
    <p:sldId id="306" r:id="rId27"/>
    <p:sldId id="308" r:id="rId28"/>
    <p:sldId id="318" r:id="rId29"/>
    <p:sldId id="279" r:id="rId30"/>
    <p:sldId id="280" r:id="rId31"/>
    <p:sldId id="311" r:id="rId32"/>
    <p:sldId id="310" r:id="rId33"/>
    <p:sldId id="312" r:id="rId34"/>
    <p:sldId id="304" r:id="rId35"/>
    <p:sldId id="313" r:id="rId36"/>
    <p:sldId id="314" r:id="rId37"/>
    <p:sldId id="315" r:id="rId38"/>
    <p:sldId id="319" r:id="rId39"/>
    <p:sldId id="284" r:id="rId40"/>
    <p:sldId id="285" r:id="rId41"/>
    <p:sldId id="294" r:id="rId42"/>
    <p:sldId id="299" r:id="rId43"/>
  </p:sldIdLst>
  <p:sldSz cx="9144000" cy="6858000" type="screen4x3"/>
  <p:notesSz cx="9774238" cy="66484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930" autoAdjust="0"/>
  </p:normalViewPr>
  <p:slideViewPr>
    <p:cSldViewPr>
      <p:cViewPr varScale="1">
        <p:scale>
          <a:sx n="81" d="100"/>
          <a:sy n="81" d="100"/>
        </p:scale>
        <p:origin x="194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235503" cy="3324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536474" y="2"/>
            <a:ext cx="4235503" cy="3324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50D43-4EF2-41A4-AF57-C6AD6B09368E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6314876"/>
            <a:ext cx="4235503" cy="33242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536474" y="6314876"/>
            <a:ext cx="4235503" cy="33242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565D7-3E4F-4B0E-84D0-BCE6B82B1B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1182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235503" cy="3324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536474" y="2"/>
            <a:ext cx="4235503" cy="3324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0CCB9-D8C1-4AB5-BBB3-27B74C3EC0A5}" type="datetimeFigureOut">
              <a:rPr lang="de-DE" smtClean="0"/>
              <a:pPr/>
              <a:t>07.10.2021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25800" y="498475"/>
            <a:ext cx="3322638" cy="24939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77424" y="3158016"/>
            <a:ext cx="7819390" cy="2991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314876"/>
            <a:ext cx="4235503" cy="33242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536474" y="6314876"/>
            <a:ext cx="4235503" cy="33242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B5CD5-9153-4066-B57F-D1AC4668E1E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0231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8C8CB87-76E3-406F-AEDC-BE3AD210D4DE}" type="slidenum">
              <a:rPr lang="de-DE" smtClean="0">
                <a:ea typeface="Osaka" pitchFamily="-112" charset="-128"/>
              </a:rPr>
              <a:pPr/>
              <a:t>2</a:t>
            </a:fld>
            <a:endParaRPr lang="de-DE">
              <a:ea typeface="Osaka" pitchFamily="-112" charset="-128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43A2DF4-E4AB-4DE5-9255-1F199F4A7C7D}" type="slidenum">
              <a:rPr lang="de-DE" smtClean="0">
                <a:ea typeface="Osaka" pitchFamily="-112" charset="-128"/>
              </a:rPr>
              <a:pPr/>
              <a:t>11</a:t>
            </a:fld>
            <a:endParaRPr lang="de-DE">
              <a:ea typeface="Osaka" pitchFamily="-112" charset="-128"/>
            </a:endParaRPr>
          </a:p>
        </p:txBody>
      </p:sp>
      <p:sp>
        <p:nvSpPr>
          <p:cNvPr id="91139" name="Rectangle 7"/>
          <p:cNvSpPr txBox="1">
            <a:spLocks noGrp="1" noChangeArrowheads="1"/>
          </p:cNvSpPr>
          <p:nvPr/>
        </p:nvSpPr>
        <p:spPr bwMode="auto">
          <a:xfrm>
            <a:off x="5538271" y="6316298"/>
            <a:ext cx="4235969" cy="332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03" tIns="0" rIns="17703" bIns="0" anchor="b"/>
          <a:lstStyle/>
          <a:p>
            <a:pPr algn="r" defTabSz="849313" eaLnBrk="0" hangingPunct="0"/>
            <a:fld id="{F7C4DAE3-BCFF-469A-AEF0-8220BE7E2A53}" type="slidenum">
              <a:rPr lang="de-DE" sz="1100" i="1">
                <a:latin typeface="Times New Roman" pitchFamily="18" charset="0"/>
              </a:rPr>
              <a:pPr algn="r" defTabSz="849313" eaLnBrk="0" hangingPunct="0"/>
              <a:t>11</a:t>
            </a:fld>
            <a:endParaRPr lang="de-DE" sz="1100" i="1">
              <a:latin typeface="Times New Roman" pitchFamily="18" charset="0"/>
            </a:endParaRPr>
          </a:p>
        </p:txBody>
      </p:sp>
      <p:sp>
        <p:nvSpPr>
          <p:cNvPr id="911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9114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Tx/>
              <a:buAutoNum type="arabicParenR"/>
            </a:pPr>
            <a:r>
              <a:rPr lang="de-DE" dirty="0"/>
              <a:t>Planet </a:t>
            </a:r>
            <a:r>
              <a:rPr lang="de-DE" dirty="0" err="1"/>
              <a:t>Corp</a:t>
            </a:r>
            <a:r>
              <a:rPr lang="de-DE" dirty="0"/>
              <a:t>: rein mechanische Steuerung </a:t>
            </a:r>
          </a:p>
          <a:p>
            <a:pPr marL="0" indent="0" eaLnBrk="1" hangingPunct="1">
              <a:buFontTx/>
              <a:buNone/>
            </a:pPr>
            <a:r>
              <a:rPr lang="de-DE" dirty="0"/>
              <a:t>	über Schalter und Kurvenscheiben</a:t>
            </a:r>
          </a:p>
          <a:p>
            <a:pPr marL="228600" indent="-228600" eaLnBrk="1" hangingPunct="1"/>
            <a:endParaRPr lang="de-DE" dirty="0"/>
          </a:p>
          <a:p>
            <a:pPr marL="228600" indent="-228600" eaLnBrk="1" hangingPunct="1"/>
            <a:r>
              <a:rPr lang="de-DE" dirty="0"/>
              <a:t>3) </a:t>
            </a:r>
            <a:r>
              <a:rPr lang="de-DE" dirty="0" err="1"/>
              <a:t>Shakey</a:t>
            </a:r>
            <a:r>
              <a:rPr lang="de-DE" dirty="0"/>
              <a:t>: Stanford Research Institute im Labor für Künstliche Intelligenz, in Lisp programmiert, zweitälteste Programmiersprache</a:t>
            </a:r>
          </a:p>
          <a:p>
            <a:pPr marL="228600" indent="-228600" eaLnBrk="1" hangingPunct="1">
              <a:buFontTx/>
              <a:buChar char="•"/>
            </a:pPr>
            <a:r>
              <a:rPr lang="de-DE" dirty="0"/>
              <a:t>Erster mobiler Roboter</a:t>
            </a:r>
          </a:p>
          <a:p>
            <a:pPr marL="228600" indent="-228600" eaLnBrk="1" hangingPunct="1">
              <a:buFontTx/>
              <a:buChar char="•"/>
            </a:pPr>
            <a:r>
              <a:rPr lang="de-DE" dirty="0"/>
              <a:t>Einsatz von Computer Vision</a:t>
            </a:r>
          </a:p>
          <a:p>
            <a:pPr marL="228600" indent="-228600" eaLnBrk="1" hangingPunct="1">
              <a:buFontTx/>
              <a:buChar char="•"/>
            </a:pPr>
            <a:r>
              <a:rPr lang="de-DE" dirty="0"/>
              <a:t>Szenario: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Kommando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„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 the block off the platform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 </a:t>
            </a:r>
            <a:r>
              <a:rPr lang="de-DE" dirty="0"/>
              <a:t>schiebe den Block von dem Sockel – Roboter lokalisiert Sockel und findet Rampe, Rampe wird zur Plattform geschoben, fährt die Rampe hoch und schiebt den Block von der Plattform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15831C8-DA79-41DB-88C1-900C554F67C7}" type="slidenum">
              <a:rPr lang="de-DE" smtClean="0">
                <a:ea typeface="Osaka" pitchFamily="-112" charset="-128"/>
              </a:rPr>
              <a:pPr/>
              <a:t>12</a:t>
            </a:fld>
            <a:endParaRPr lang="de-DE">
              <a:ea typeface="Osaka" pitchFamily="-112" charset="-128"/>
            </a:endParaRPr>
          </a:p>
        </p:txBody>
      </p:sp>
      <p:sp>
        <p:nvSpPr>
          <p:cNvPr id="92163" name="Rectangle 7"/>
          <p:cNvSpPr txBox="1">
            <a:spLocks noGrp="1" noChangeArrowheads="1"/>
          </p:cNvSpPr>
          <p:nvPr/>
        </p:nvSpPr>
        <p:spPr bwMode="auto">
          <a:xfrm>
            <a:off x="5538271" y="6316298"/>
            <a:ext cx="4235969" cy="332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03" tIns="0" rIns="17703" bIns="0" anchor="b"/>
          <a:lstStyle/>
          <a:p>
            <a:pPr algn="r" defTabSz="849313" eaLnBrk="0" hangingPunct="0"/>
            <a:fld id="{5DD6F303-5A82-4E9B-A594-992D0DECAF47}" type="slidenum">
              <a:rPr lang="de-DE" sz="1100" i="1">
                <a:latin typeface="Times New Roman" pitchFamily="18" charset="0"/>
              </a:rPr>
              <a:pPr algn="r" defTabSz="849313" eaLnBrk="0" hangingPunct="0"/>
              <a:t>12</a:t>
            </a:fld>
            <a:endParaRPr lang="de-DE" sz="1100" i="1">
              <a:latin typeface="Times New Roman" pitchFamily="18" charset="0"/>
            </a:endParaRPr>
          </a:p>
        </p:txBody>
      </p:sp>
      <p:sp>
        <p:nvSpPr>
          <p:cNvPr id="921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9216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de-DE" dirty="0"/>
              <a:t>2) Sprache AL (Assembly </a:t>
            </a:r>
            <a:r>
              <a:rPr lang="de-DE" dirty="0" err="1"/>
              <a:t>language</a:t>
            </a:r>
            <a:r>
              <a:rPr lang="de-DE" dirty="0"/>
              <a:t>)</a:t>
            </a:r>
          </a:p>
          <a:p>
            <a:pPr eaLnBrk="1" hangingPunct="1">
              <a:buFontTx/>
              <a:buChar char="•"/>
            </a:pPr>
            <a:r>
              <a:rPr lang="de-DE" dirty="0"/>
              <a:t>Einfache Sprache zur Bewegung der Gelenke</a:t>
            </a:r>
          </a:p>
          <a:p>
            <a:pPr eaLnBrk="1" hangingPunct="1"/>
            <a:endParaRPr lang="de-DE" dirty="0"/>
          </a:p>
          <a:p>
            <a:pPr eaLnBrk="1" hangingPunct="1"/>
            <a:r>
              <a:rPr lang="de-DE" dirty="0"/>
              <a:t>3) PUMA verwendet diese Sprache, 6DoF</a:t>
            </a:r>
          </a:p>
          <a:p>
            <a:pPr eaLnBrk="1" hangingPunct="1"/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5) Kuka: bis heute Prinzipien die gleichen!</a:t>
            </a:r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27F9BFA-85D4-407B-BCE5-2CF9CF4331F1}" type="slidenum">
              <a:rPr lang="de-DE" smtClean="0">
                <a:ea typeface="Osaka" pitchFamily="-112" charset="-128"/>
              </a:rPr>
              <a:pPr/>
              <a:t>13</a:t>
            </a:fld>
            <a:endParaRPr lang="de-DE">
              <a:ea typeface="Osaka" pitchFamily="-112" charset="-128"/>
            </a:endParaRPr>
          </a:p>
        </p:txBody>
      </p:sp>
      <p:sp>
        <p:nvSpPr>
          <p:cNvPr id="93187" name="Rectangle 7"/>
          <p:cNvSpPr txBox="1">
            <a:spLocks noGrp="1" noChangeArrowheads="1"/>
          </p:cNvSpPr>
          <p:nvPr/>
        </p:nvSpPr>
        <p:spPr bwMode="auto">
          <a:xfrm>
            <a:off x="5538271" y="6316298"/>
            <a:ext cx="4235969" cy="332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03" tIns="0" rIns="17703" bIns="0" anchor="b"/>
          <a:lstStyle/>
          <a:p>
            <a:pPr algn="r" defTabSz="849313" eaLnBrk="0" hangingPunct="0"/>
            <a:fld id="{2C693A6D-0950-46D4-9D59-0797F877EC40}" type="slidenum">
              <a:rPr lang="de-DE" sz="1100" i="1">
                <a:latin typeface="Times New Roman" pitchFamily="18" charset="0"/>
              </a:rPr>
              <a:pPr algn="r" defTabSz="849313" eaLnBrk="0" hangingPunct="0"/>
              <a:t>13</a:t>
            </a:fld>
            <a:endParaRPr lang="de-DE" sz="1100" i="1">
              <a:latin typeface="Times New Roman" pitchFamily="18" charset="0"/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Tx/>
              <a:buAutoNum type="arabicParenR"/>
            </a:pPr>
            <a:r>
              <a:rPr lang="de-DE" dirty="0"/>
              <a:t>WABOT (= Waseda Robot)</a:t>
            </a:r>
          </a:p>
          <a:p>
            <a:pPr marL="228600" indent="-228600" eaLnBrk="1" hangingPunct="1">
              <a:buFontTx/>
              <a:buChar char="•"/>
            </a:pPr>
            <a:r>
              <a:rPr lang="de-DE" dirty="0"/>
              <a:t>Erkennt Noten in einer Partitur innerhalb von 15 Sekunden, spielt diese dann nach</a:t>
            </a:r>
          </a:p>
          <a:p>
            <a:pPr marL="228600" indent="-228600" eaLnBrk="1" hangingPunct="1"/>
            <a:endParaRPr lang="de-DE" dirty="0"/>
          </a:p>
          <a:p>
            <a:pPr marL="228600" indent="-228600" eaLnBrk="1" hangingPunct="1"/>
            <a:r>
              <a:rPr lang="de-DE" dirty="0"/>
              <a:t>2) 3-Finger Hand</a:t>
            </a:r>
          </a:p>
          <a:p>
            <a:pPr marL="228600" indent="-228600" eaLnBrk="1" hangingPunct="1"/>
            <a:r>
              <a:rPr lang="de-DE" dirty="0"/>
              <a:t>Prof Kenneth Salisbury, Stanford, Robotics Lab</a:t>
            </a:r>
          </a:p>
          <a:p>
            <a:pPr marL="228600" indent="-228600" eaLnBrk="1" hangingPunct="1"/>
            <a:r>
              <a:rPr lang="de-DE" dirty="0"/>
              <a:t>Hat sich mit Händen und Fingern beschäftigt, 3 Finger mit jeweils 3 Gelenken</a:t>
            </a:r>
          </a:p>
          <a:p>
            <a:pPr marL="228600" indent="-228600" eaLnBrk="1" hangingPunct="1"/>
            <a:endParaRPr lang="de-DE" dirty="0"/>
          </a:p>
          <a:p>
            <a:pPr marL="228600" indent="-228600" eaLnBrk="1" hangingPunct="1"/>
            <a:r>
              <a:rPr lang="de-DE" dirty="0"/>
              <a:t>Erste Manipulatoren zum geschickten (</a:t>
            </a:r>
            <a:r>
              <a:rPr lang="de-DE" dirty="0" err="1"/>
              <a:t>dextrous</a:t>
            </a:r>
            <a:r>
              <a:rPr lang="de-DE" dirty="0"/>
              <a:t>) Umgang mit der Umgebung</a:t>
            </a:r>
          </a:p>
          <a:p>
            <a:pPr marL="228600" indent="-228600" eaLnBrk="1" hangingPunct="1"/>
            <a:endParaRPr lang="de-DE" dirty="0"/>
          </a:p>
          <a:p>
            <a:pPr marL="228600" indent="-228600" eaLnBrk="1" hangingPunct="1"/>
            <a:endParaRPr lang="de-D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9EDA6A0-BA1F-466F-AB5F-B930D588F54D}" type="slidenum">
              <a:rPr lang="de-DE" smtClean="0">
                <a:ea typeface="Osaka" pitchFamily="-112" charset="-128"/>
              </a:rPr>
              <a:pPr/>
              <a:t>14</a:t>
            </a:fld>
            <a:endParaRPr lang="de-DE">
              <a:ea typeface="Osaka" pitchFamily="-112" charset="-128"/>
            </a:endParaRPr>
          </a:p>
        </p:txBody>
      </p:sp>
      <p:sp>
        <p:nvSpPr>
          <p:cNvPr id="94211" name="Rectangle 7"/>
          <p:cNvSpPr txBox="1">
            <a:spLocks noGrp="1" noChangeArrowheads="1"/>
          </p:cNvSpPr>
          <p:nvPr/>
        </p:nvSpPr>
        <p:spPr bwMode="auto">
          <a:xfrm>
            <a:off x="5538271" y="6316298"/>
            <a:ext cx="4235969" cy="332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03" tIns="0" rIns="17703" bIns="0" anchor="b"/>
          <a:lstStyle/>
          <a:p>
            <a:pPr algn="r" defTabSz="849313" eaLnBrk="0" hangingPunct="0"/>
            <a:fld id="{1332AF51-2951-40FC-BA9E-100D9FCDCAE3}" type="slidenum">
              <a:rPr lang="de-DE" sz="1100" i="1">
                <a:latin typeface="Times New Roman" pitchFamily="18" charset="0"/>
              </a:rPr>
              <a:pPr algn="r" defTabSz="849313" eaLnBrk="0" hangingPunct="0"/>
              <a:t>14</a:t>
            </a:fld>
            <a:endParaRPr lang="de-DE" sz="1100" i="1">
              <a:latin typeface="Times New Roman" pitchFamily="18" charset="0"/>
            </a:endParaRPr>
          </a:p>
        </p:txBody>
      </p:sp>
      <p:sp>
        <p:nvSpPr>
          <p:cNvPr id="942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9421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Tx/>
              <a:buAutoNum type="arabicParenR"/>
            </a:pPr>
            <a:r>
              <a:rPr lang="de-DE" dirty="0"/>
              <a:t>Sojourner</a:t>
            </a:r>
          </a:p>
          <a:p>
            <a:pPr marL="228600" indent="-228600" eaLnBrk="1" hangingPunct="1"/>
            <a:r>
              <a:rPr lang="de-DE" dirty="0"/>
              <a:t>Teil der Pathfinder MARS Mission, Sojourner (der Rover der Mission) 4.Juli 1997 auf dem Mars gelandet</a:t>
            </a:r>
          </a:p>
          <a:p>
            <a:pPr marL="228600" indent="-228600" eaLnBrk="1" hangingPunct="1"/>
            <a:endParaRPr lang="de-DE" dirty="0"/>
          </a:p>
          <a:p>
            <a:pPr marL="228600" indent="-228600" eaLnBrk="1" hangingPunct="1"/>
            <a:r>
              <a:rPr lang="de-DE" dirty="0"/>
              <a:t>2) DLR Hand 4 Finger mit je 4 Gelenken und Sensoren</a:t>
            </a:r>
          </a:p>
          <a:p>
            <a:pPr marL="228600" indent="-228600" eaLnBrk="1" hangingPunct="1"/>
            <a:endParaRPr lang="de-DE" dirty="0"/>
          </a:p>
          <a:p>
            <a:pPr marL="228600" indent="-228600" eaLnBrk="1" hangingPunct="1"/>
            <a:r>
              <a:rPr lang="de-DE" dirty="0"/>
              <a:t>3) Kismet</a:t>
            </a:r>
          </a:p>
          <a:p>
            <a:pPr marL="228600" indent="-228600" eaLnBrk="1" hangingPunct="1"/>
            <a:r>
              <a:rPr lang="de-DE" dirty="0"/>
              <a:t>MIT, </a:t>
            </a:r>
            <a:r>
              <a:rPr lang="de-DE" dirty="0" err="1"/>
              <a:t>Sociable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Project: Roboter im Umfeld des Menschen. Gewicht auf Emotionen</a:t>
            </a:r>
          </a:p>
          <a:p>
            <a:pPr marL="228600" indent="-228600" eaLnBrk="1" hangingPunct="1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Kismet kann mit Menschen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interagieren und simuliert menschliche Emotionen.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 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verfügt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über sieben Gefühlskategorien: Ruhig, angewidert, verärgert, traurig, interessiert, glücklich und überrascht. Hauptsächlich mit Kindern trainiert.</a:t>
            </a:r>
            <a:endParaRPr lang="de-DE" dirty="0"/>
          </a:p>
          <a:p>
            <a:pPr marL="228600" indent="-228600" eaLnBrk="1" hangingPunct="1"/>
            <a:endParaRPr lang="de-DE" dirty="0"/>
          </a:p>
          <a:p>
            <a:pPr marL="228600" indent="-228600" eaLnBrk="1" hangingPunct="1"/>
            <a:r>
              <a:rPr lang="de-DE" dirty="0"/>
              <a:t>4) WAKAMARU</a:t>
            </a:r>
          </a:p>
          <a:p>
            <a:pPr marL="228600" indent="-228600" eaLnBrk="1" hangingPunct="1"/>
            <a:r>
              <a:rPr lang="de-DE" dirty="0"/>
              <a:t>Hersteller Mitsubishi</a:t>
            </a:r>
          </a:p>
          <a:p>
            <a:pPr marL="228600" indent="-228600" eaLnBrk="1" hangingPunct="1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Präsentationen auf Ausstellungen, die Führung von Kunden und die Arbeit als Rezeptionist </a:t>
            </a:r>
          </a:p>
          <a:p>
            <a:pPr marL="228600" indent="-228600" eaLnBrk="1" hangingPunct="1"/>
            <a:r>
              <a:rPr lang="de-DE" dirty="0"/>
              <a:t>Preis rund 15.000 Dollar, nicht weiterentwickelt</a:t>
            </a:r>
          </a:p>
          <a:p>
            <a:pPr marL="228600" indent="-228600" eaLnBrk="1" hangingPunct="1"/>
            <a:endParaRPr lang="de-D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532CFDC-CABC-4B6F-A99B-1C5B41689BA4}" type="slidenum">
              <a:rPr lang="de-DE" smtClean="0">
                <a:ea typeface="Osaka" pitchFamily="-112" charset="-128"/>
              </a:rPr>
              <a:pPr/>
              <a:t>15</a:t>
            </a:fld>
            <a:endParaRPr lang="de-DE">
              <a:ea typeface="Osaka" pitchFamily="-112" charset="-128"/>
            </a:endParaRPr>
          </a:p>
        </p:txBody>
      </p:sp>
      <p:sp>
        <p:nvSpPr>
          <p:cNvPr id="95235" name="Rectangle 7"/>
          <p:cNvSpPr txBox="1">
            <a:spLocks noGrp="1" noChangeArrowheads="1"/>
          </p:cNvSpPr>
          <p:nvPr/>
        </p:nvSpPr>
        <p:spPr bwMode="auto">
          <a:xfrm>
            <a:off x="5538271" y="6316298"/>
            <a:ext cx="4235969" cy="332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03" tIns="0" rIns="17703" bIns="0" anchor="b"/>
          <a:lstStyle/>
          <a:p>
            <a:pPr algn="r" defTabSz="849313" eaLnBrk="0" hangingPunct="0"/>
            <a:fld id="{1EAEF869-C849-4286-A1F6-8D60495779CE}" type="slidenum">
              <a:rPr lang="de-DE" sz="1100" i="1">
                <a:latin typeface="Times New Roman" pitchFamily="18" charset="0"/>
              </a:rPr>
              <a:pPr algn="r" defTabSz="849313" eaLnBrk="0" hangingPunct="0"/>
              <a:t>15</a:t>
            </a:fld>
            <a:endParaRPr lang="de-DE" sz="1100" i="1">
              <a:latin typeface="Times New Roman" pitchFamily="18" charset="0"/>
            </a:endParaRPr>
          </a:p>
        </p:txBody>
      </p:sp>
      <p:sp>
        <p:nvSpPr>
          <p:cNvPr id="952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952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Honda: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dvanced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tep in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nnovative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bility</a:t>
            </a:r>
          </a:p>
          <a:p>
            <a:pPr eaLnBrk="1" hangingPunct="1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1,34 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Meter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groß und wiegt 48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1" hangingPunct="1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Minuten Betriebszeit</a:t>
            </a:r>
          </a:p>
          <a:p>
            <a:pPr eaLnBrk="1" hangingPunct="1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2,7 km/h</a:t>
            </a:r>
          </a:p>
          <a:p>
            <a:pPr eaLnBrk="1" hangingPunct="1"/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1" hangingPunct="1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Unterschiedliche Modelle</a:t>
            </a:r>
          </a:p>
          <a:p>
            <a:pPr eaLnBrk="1" hangingPunct="1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728D108-07B7-4042-8CCC-7E064FEC8763}" type="slidenum">
              <a:rPr lang="de-DE" smtClean="0">
                <a:ea typeface="Osaka" pitchFamily="-112" charset="-128"/>
              </a:rPr>
              <a:pPr/>
              <a:t>16</a:t>
            </a:fld>
            <a:endParaRPr lang="de-DE">
              <a:ea typeface="Osaka" pitchFamily="-112" charset="-128"/>
            </a:endParaRPr>
          </a:p>
        </p:txBody>
      </p:sp>
      <p:sp>
        <p:nvSpPr>
          <p:cNvPr id="96259" name="Rectangle 7"/>
          <p:cNvSpPr txBox="1">
            <a:spLocks noGrp="1" noChangeArrowheads="1"/>
          </p:cNvSpPr>
          <p:nvPr/>
        </p:nvSpPr>
        <p:spPr bwMode="auto">
          <a:xfrm>
            <a:off x="5538271" y="6316298"/>
            <a:ext cx="4235969" cy="332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03" tIns="0" rIns="17703" bIns="0" anchor="b"/>
          <a:lstStyle/>
          <a:p>
            <a:pPr algn="r" defTabSz="849313" eaLnBrk="0" hangingPunct="0"/>
            <a:fld id="{F03FC3A7-F548-4773-A273-E1DEE10C0312}" type="slidenum">
              <a:rPr lang="de-DE" sz="1100" i="1">
                <a:latin typeface="Times New Roman" pitchFamily="18" charset="0"/>
              </a:rPr>
              <a:pPr algn="r" defTabSz="849313" eaLnBrk="0" hangingPunct="0"/>
              <a:t>16</a:t>
            </a:fld>
            <a:endParaRPr lang="de-DE" sz="1100" i="1">
              <a:latin typeface="Times New Roman" pitchFamily="18" charset="0"/>
            </a:endParaRPr>
          </a:p>
        </p:txBody>
      </p:sp>
      <p:sp>
        <p:nvSpPr>
          <p:cNvPr id="962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9626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de-DE" dirty="0"/>
              <a:t>Team </a:t>
            </a:r>
            <a:r>
              <a:rPr lang="de-DE" dirty="0" err="1"/>
              <a:t>Annieway</a:t>
            </a:r>
            <a:r>
              <a:rPr lang="de-DE" dirty="0"/>
              <a:t>:</a:t>
            </a:r>
          </a:p>
          <a:p>
            <a:pPr eaLnBrk="1" hangingPunct="1">
              <a:buFontTx/>
              <a:buChar char="•"/>
            </a:pPr>
            <a:r>
              <a:rPr lang="de-DE" dirty="0"/>
              <a:t>Tu München</a:t>
            </a:r>
          </a:p>
          <a:p>
            <a:pPr eaLnBrk="1" hangingPunct="1">
              <a:buFontTx/>
              <a:buChar char="•"/>
            </a:pPr>
            <a:r>
              <a:rPr lang="de-DE" dirty="0"/>
              <a:t>Bundeswehr Universität München</a:t>
            </a:r>
          </a:p>
          <a:p>
            <a:pPr eaLnBrk="1" hangingPunct="1">
              <a:buFontTx/>
              <a:buChar char="•"/>
            </a:pPr>
            <a:r>
              <a:rPr lang="de-DE" dirty="0"/>
              <a:t>Fraunhofer Institut Karlsruhe</a:t>
            </a:r>
          </a:p>
          <a:p>
            <a:pPr eaLnBrk="1" hangingPunct="1">
              <a:buFontTx/>
              <a:buChar char="•"/>
            </a:pPr>
            <a:r>
              <a:rPr lang="de-DE" dirty="0"/>
              <a:t>Universität Karlsruhe (MRT, Prof. Stiller, ITEC) </a:t>
            </a:r>
            <a:r>
              <a:rPr lang="de-DE" dirty="0" err="1"/>
              <a:t>Mess</a:t>
            </a:r>
            <a:r>
              <a:rPr lang="de-DE" dirty="0"/>
              <a:t> und Regelungstechnik</a:t>
            </a:r>
          </a:p>
          <a:p>
            <a:pPr eaLnBrk="1" hangingPunct="1"/>
            <a:endParaRPr lang="de-DE" dirty="0"/>
          </a:p>
          <a:p>
            <a:pPr eaLnBrk="1" hangingPunct="1">
              <a:buFontTx/>
              <a:buChar char="•"/>
            </a:pPr>
            <a:endParaRPr lang="de-DE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0C40DA2-897B-4EBF-9CC2-2B3223C999F3}" type="slidenum">
              <a:rPr lang="de-DE" smtClean="0">
                <a:ea typeface="Osaka" pitchFamily="-112" charset="-128"/>
              </a:rPr>
              <a:pPr/>
              <a:t>17</a:t>
            </a:fld>
            <a:endParaRPr lang="de-DE">
              <a:ea typeface="Osaka" pitchFamily="-112" charset="-128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 </a:t>
            </a:r>
            <a:r>
              <a:rPr lang="en-US" dirty="0" err="1"/>
              <a:t>Generationen</a:t>
            </a:r>
            <a:r>
              <a:rPr lang="en-US" dirty="0"/>
              <a:t>:</a:t>
            </a:r>
          </a:p>
          <a:p>
            <a:pPr marL="228600" indent="-228600" eaLnBrk="1" hangingPunct="1">
              <a:buAutoNum type="arabicPeriod"/>
            </a:pPr>
            <a:r>
              <a:rPr lang="en-US" dirty="0"/>
              <a:t>Generation </a:t>
            </a:r>
            <a:r>
              <a:rPr lang="en-US" dirty="0" err="1"/>
              <a:t>Industrieroboter</a:t>
            </a:r>
            <a:endParaRPr lang="en-US" dirty="0"/>
          </a:p>
          <a:p>
            <a:pPr marL="228600" indent="-228600" eaLnBrk="1" hangingPunct="1">
              <a:buAutoNum type="arabicPeriod"/>
            </a:pPr>
            <a:r>
              <a:rPr lang="en-US" dirty="0" err="1"/>
              <a:t>Adaptiv</a:t>
            </a:r>
            <a:r>
              <a:rPr lang="en-US" dirty="0"/>
              <a:t>,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an Umwelt und </a:t>
            </a:r>
            <a:r>
              <a:rPr lang="en-US" dirty="0" err="1"/>
              <a:t>Aufgaben</a:t>
            </a:r>
            <a:r>
              <a:rPr lang="en-US" dirty="0"/>
              <a:t> </a:t>
            </a:r>
            <a:r>
              <a:rPr lang="en-US" dirty="0" err="1"/>
              <a:t>anpassen</a:t>
            </a:r>
            <a:endParaRPr lang="en-US" dirty="0"/>
          </a:p>
          <a:p>
            <a:pPr marL="228600" indent="-228600" eaLnBrk="1" hangingPunct="1">
              <a:buAutoNum type="arabicPeriod"/>
            </a:pP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6985BA2-27CF-448D-81AE-373CA81E07B6}" type="slidenum">
              <a:rPr lang="de-DE" smtClean="0">
                <a:ea typeface="Osaka" pitchFamily="-112" charset="-128"/>
              </a:rPr>
              <a:pPr/>
              <a:t>18</a:t>
            </a:fld>
            <a:endParaRPr lang="de-DE">
              <a:ea typeface="Osaka" pitchFamily="-112" charset="-128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3. </a:t>
            </a:r>
            <a:r>
              <a:rPr lang="en-US" dirty="0" err="1"/>
              <a:t>autonom</a:t>
            </a:r>
            <a:r>
              <a:rPr lang="en-US" dirty="0"/>
              <a:t>: </a:t>
            </a:r>
            <a:r>
              <a:rPr lang="en-US" dirty="0" err="1"/>
              <a:t>selbständig</a:t>
            </a:r>
            <a:r>
              <a:rPr lang="en-US" dirty="0"/>
              <a:t>, </a:t>
            </a:r>
            <a:r>
              <a:rPr lang="en-US" dirty="0" err="1"/>
              <a:t>unabhängig</a:t>
            </a:r>
            <a:endParaRPr lang="en-US" dirty="0"/>
          </a:p>
          <a:p>
            <a:pPr eaLnBrk="1" hangingPunct="1"/>
            <a:r>
              <a:rPr lang="en-US" dirty="0"/>
              <a:t>4. humanoid, </a:t>
            </a:r>
            <a:r>
              <a:rPr lang="en-US" dirty="0" err="1"/>
              <a:t>Einsatz</a:t>
            </a:r>
            <a:r>
              <a:rPr lang="en-US" dirty="0"/>
              <a:t> von KI, EI (emotional intelligence)</a:t>
            </a:r>
          </a:p>
          <a:p>
            <a:pPr eaLnBrk="1" hangingPunct="1"/>
            <a:r>
              <a:rPr lang="en-US" dirty="0"/>
              <a:t>Grad der </a:t>
            </a:r>
            <a:r>
              <a:rPr lang="en-US" dirty="0" err="1"/>
              <a:t>Autonomie</a:t>
            </a:r>
            <a:r>
              <a:rPr lang="en-US" dirty="0"/>
              <a:t>, </a:t>
            </a:r>
            <a:r>
              <a:rPr lang="en-US" dirty="0" err="1"/>
              <a:t>Intelligenz</a:t>
            </a:r>
            <a:r>
              <a:rPr lang="en-US" dirty="0"/>
              <a:t> </a:t>
            </a:r>
            <a:r>
              <a:rPr lang="en-US" dirty="0" err="1"/>
              <a:t>wächst</a:t>
            </a:r>
            <a:r>
              <a:rPr lang="en-US" dirty="0"/>
              <a:t>, </a:t>
            </a:r>
            <a:r>
              <a:rPr lang="en-US" dirty="0" err="1"/>
              <a:t>Übergänge</a:t>
            </a:r>
            <a:r>
              <a:rPr lang="en-US" dirty="0"/>
              <a:t> </a:t>
            </a:r>
            <a:r>
              <a:rPr lang="en-US" dirty="0" err="1"/>
              <a:t>fließend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4D4D67C-9C85-4937-A2D9-ACD5061F9D0B}" type="slidenum">
              <a:rPr lang="de-DE" smtClean="0">
                <a:ea typeface="Osaka" pitchFamily="-112" charset="-128"/>
              </a:rPr>
              <a:pPr/>
              <a:t>19</a:t>
            </a:fld>
            <a:endParaRPr lang="de-DE">
              <a:ea typeface="Osaka" pitchFamily="-112" charset="-128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err="1"/>
              <a:t>Schematische</a:t>
            </a:r>
            <a:r>
              <a:rPr lang="en-US" dirty="0"/>
              <a:t> </a:t>
            </a:r>
            <a:r>
              <a:rPr lang="en-US" dirty="0" err="1"/>
              <a:t>Darstellung</a:t>
            </a:r>
            <a:r>
              <a:rPr lang="en-US" dirty="0"/>
              <a:t>,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einfach</a:t>
            </a:r>
            <a:r>
              <a:rPr lang="en-US" dirty="0"/>
              <a:t> </a:t>
            </a:r>
            <a:r>
              <a:rPr lang="en-US" dirty="0" err="1"/>
              <a:t>dargestellt</a:t>
            </a:r>
            <a:r>
              <a:rPr lang="en-US" dirty="0"/>
              <a:t>, </a:t>
            </a:r>
            <a:r>
              <a:rPr lang="en-US" dirty="0" err="1"/>
              <a:t>Prinzip</a:t>
            </a:r>
            <a:r>
              <a:rPr lang="en-US" dirty="0"/>
              <a:t>, </a:t>
            </a:r>
            <a:r>
              <a:rPr lang="en-US" dirty="0" err="1"/>
              <a:t>Übergänge</a:t>
            </a:r>
            <a:r>
              <a:rPr lang="en-US" dirty="0"/>
              <a:t> </a:t>
            </a:r>
            <a:r>
              <a:rPr lang="en-US" dirty="0" err="1"/>
              <a:t>fließend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E78473D-D456-4754-A39E-1CE3F47CFC5F}" type="slidenum">
              <a:rPr lang="de-DE" smtClean="0">
                <a:ea typeface="Osaka" pitchFamily="-112" charset="-128"/>
              </a:rPr>
              <a:pPr/>
              <a:t>20</a:t>
            </a:fld>
            <a:endParaRPr lang="de-DE">
              <a:ea typeface="Osaka" pitchFamily="-112" charset="-128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ISO - International Organization for Standardization www.iso.org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806AB2E-C901-4BCA-A535-95B021912527}" type="slidenum">
              <a:rPr lang="de-DE" smtClean="0">
                <a:ea typeface="Osaka" pitchFamily="-112" charset="-128"/>
              </a:rPr>
              <a:pPr/>
              <a:t>3</a:t>
            </a:fld>
            <a:endParaRPr lang="de-DE">
              <a:ea typeface="Osaka" pitchFamily="-112" charset="-128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dirty="0"/>
          </a:p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6132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9B111AA-B948-4ED6-A632-63B25B6D078C}" type="slidenum">
              <a:rPr lang="de-DE" smtClean="0">
                <a:ea typeface="Osaka" pitchFamily="-112" charset="-128"/>
              </a:rPr>
              <a:pPr/>
              <a:t>21</a:t>
            </a:fld>
            <a:endParaRPr lang="de-DE">
              <a:ea typeface="Osaka" pitchFamily="-112" charset="-128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err="1"/>
              <a:t>Stationär</a:t>
            </a:r>
            <a:r>
              <a:rPr lang="en-US" dirty="0"/>
              <a:t>, </a:t>
            </a:r>
            <a:r>
              <a:rPr lang="en-US" dirty="0" err="1"/>
              <a:t>Lineareinheiten</a:t>
            </a:r>
            <a:endParaRPr lang="en-US" dirty="0"/>
          </a:p>
          <a:p>
            <a:pPr eaLnBrk="1" hangingPunct="1"/>
            <a:r>
              <a:rPr lang="en-US" dirty="0"/>
              <a:t>Was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Freiheitsgrade</a:t>
            </a:r>
            <a:r>
              <a:rPr lang="en-US" dirty="0"/>
              <a:t>?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Bewegungsfreiheit, translatorisch (Ort entlang 3 Achsen) oder rotatorisch (3 Raumwinkel)</a:t>
            </a:r>
            <a:endParaRPr lang="en-US" dirty="0"/>
          </a:p>
          <a:p>
            <a:pPr eaLnBrk="1" hangingPunct="1"/>
            <a:r>
              <a:rPr lang="en-US" dirty="0" err="1"/>
              <a:t>Programmierung</a:t>
            </a:r>
            <a:r>
              <a:rPr lang="en-US" dirty="0"/>
              <a:t>: KRL, Rapid: </a:t>
            </a:r>
            <a:r>
              <a:rPr lang="en-US" dirty="0" err="1"/>
              <a:t>sequentielle</a:t>
            </a:r>
            <a:r>
              <a:rPr lang="en-US" dirty="0"/>
              <a:t> </a:t>
            </a:r>
            <a:r>
              <a:rPr lang="en-US" dirty="0" err="1"/>
              <a:t>Programmiersprachen</a:t>
            </a:r>
            <a:r>
              <a:rPr lang="en-US" dirty="0"/>
              <a:t>, </a:t>
            </a:r>
            <a:r>
              <a:rPr lang="en-US" dirty="0" err="1"/>
              <a:t>Bewegungsbefehle</a:t>
            </a:r>
            <a:r>
              <a:rPr lang="en-US" dirty="0"/>
              <a:t> und I/O</a:t>
            </a:r>
          </a:p>
          <a:p>
            <a:pPr eaLnBrk="1" hangingPunct="1"/>
            <a:r>
              <a:rPr lang="de-DE" sz="1200" dirty="0"/>
              <a:t>Spezialisierungsgrad: für eine Aufgabe</a:t>
            </a:r>
          </a:p>
          <a:p>
            <a:pPr eaLnBrk="1" hangingPunct="1"/>
            <a:r>
              <a:rPr lang="de-DE" sz="1200" dirty="0"/>
              <a:t>Effektiv: 24 h / 7 Tage, kein Lohn, nur Strom, braucht nicht mal Licht</a:t>
            </a:r>
          </a:p>
          <a:p>
            <a:pPr eaLnBrk="1" hangingPunct="1"/>
            <a:endParaRPr lang="de-DE" sz="1200" dirty="0"/>
          </a:p>
          <a:p>
            <a:pPr eaLnBrk="1" hangingPunct="1"/>
            <a:r>
              <a:rPr lang="de-DE" sz="1200" dirty="0"/>
              <a:t>Aufgaben: keine schönen </a:t>
            </a:r>
            <a:r>
              <a:rPr lang="de-DE" sz="1200" dirty="0">
                <a:sym typeface="Wingdings" panose="05000000000000000000" pitchFamily="2" charset="2"/>
              </a:rPr>
              <a:t></a:t>
            </a:r>
            <a:endParaRPr lang="de-DE" sz="1200" dirty="0"/>
          </a:p>
          <a:p>
            <a:pPr eaLnBrk="1" hangingPunct="1"/>
            <a:endParaRPr lang="de-DE" sz="1200" dirty="0"/>
          </a:p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Zuwachs in 1.000</a:t>
            </a:r>
          </a:p>
          <a:p>
            <a:r>
              <a:rPr lang="de-DE" dirty="0"/>
              <a:t>Zuwachs wächst um 15%</a:t>
            </a:r>
          </a:p>
          <a:p>
            <a:endParaRPr lang="de-DE" dirty="0"/>
          </a:p>
          <a:p>
            <a:r>
              <a:rPr lang="de-DE" dirty="0"/>
              <a:t>Quelle. International </a:t>
            </a:r>
            <a:r>
              <a:rPr lang="de-DE" dirty="0" err="1"/>
              <a:t>Federation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Robotics (IFR) ifr.org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5CD5-9153-4066-B57F-D1AC4668E1E1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6924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Absolutzahlen</a:t>
            </a:r>
            <a:r>
              <a:rPr lang="de-DE" dirty="0"/>
              <a:t> in 1.000</a:t>
            </a:r>
          </a:p>
          <a:p>
            <a:r>
              <a:rPr lang="de-DE" dirty="0"/>
              <a:t>+ 14% </a:t>
            </a:r>
          </a:p>
          <a:p>
            <a:r>
              <a:rPr lang="de-DE" dirty="0"/>
              <a:t>Rund 3 Millionen, bis 2022 werden 4 Millionen von der IFR vorausgesagt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Dieser Trend soll trotz des Handelsstreits zwischen den USA und China und trotz sich eintrübender Weltkonjunktur bestehen bleiben. 2022 rechnet der IFR mit 584.000 verkauften Einheiten.</a:t>
            </a:r>
          </a:p>
          <a:p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Frage: Welche Branchen setzen Roboter hauptsächlich ein?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5CD5-9153-4066-B57F-D1AC4668E1E1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365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Weltweite Einsatzbereiche, vor allem Automotive und Elektroindustrie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5CD5-9153-4066-B57F-D1AC4668E1E1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4009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Jährliche Versorgung nach Regionen: Asien mit großem abstand am meisten Zuwachs: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5CD5-9153-4066-B57F-D1AC4668E1E1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097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nach Ländern. </a:t>
            </a:r>
          </a:p>
          <a:p>
            <a:r>
              <a:rPr lang="de-DE" dirty="0"/>
              <a:t>Deutschland an 5. Stelle, Asien führt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5CD5-9153-4066-B57F-D1AC4668E1E1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642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Trends: </a:t>
            </a:r>
          </a:p>
          <a:p>
            <a:br>
              <a:rPr lang="de-DE" dirty="0"/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geringeres Volumen höhere Mischung</a:t>
            </a:r>
          </a:p>
          <a:p>
            <a:r>
              <a:rPr lang="de-DE" dirty="0"/>
              <a:t>kürzere Zyklen schnellere Starts</a:t>
            </a:r>
          </a:p>
          <a:p>
            <a:r>
              <a:rPr lang="de-DE" dirty="0"/>
              <a:t>Erhöhter Bedarf an Automatisierung und Skalierbarkeit in KMU</a:t>
            </a:r>
            <a:br>
              <a:rPr lang="de-DE" dirty="0"/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steigende Ausfallkosten</a:t>
            </a:r>
          </a:p>
          <a:p>
            <a:r>
              <a:rPr lang="de-DE" dirty="0"/>
              <a:t>zunehmende menschliche Interaktion</a:t>
            </a:r>
          </a:p>
          <a:p>
            <a:endParaRPr lang="de-DE" dirty="0"/>
          </a:p>
          <a:p>
            <a:r>
              <a:rPr lang="de-DE" dirty="0"/>
              <a:t>Vereinfachung, Digitalisierung und Zusammenarbeit</a:t>
            </a:r>
          </a:p>
          <a:p>
            <a:r>
              <a:rPr lang="de-DE" dirty="0"/>
              <a:t>Gerade die kollaborierenden Roboter sind am Kommen, einfachere Programmieroberflächen (z.B. grafische Programmierung), Industrie 4.0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5CD5-9153-4066-B57F-D1AC4668E1E1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820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6EDB6E2-6115-4CE7-AF6B-D40AFBCC8D96}" type="slidenum">
              <a:rPr lang="de-DE" smtClean="0">
                <a:ea typeface="Osaka" pitchFamily="-112" charset="-128"/>
              </a:rPr>
              <a:pPr/>
              <a:t>29</a:t>
            </a:fld>
            <a:endParaRPr lang="de-DE">
              <a:ea typeface="Osaka" pitchFamily="-112" charset="-128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err="1"/>
              <a:t>Hier</a:t>
            </a:r>
            <a:r>
              <a:rPr lang="en-US" dirty="0"/>
              <a:t> in der </a:t>
            </a:r>
            <a:r>
              <a:rPr lang="en-US" dirty="0" err="1"/>
              <a:t>Vorlesung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behandelt</a:t>
            </a:r>
            <a:r>
              <a:rPr lang="en-US" dirty="0"/>
              <a:t>, </a:t>
            </a:r>
            <a:r>
              <a:rPr lang="en-US" dirty="0" err="1"/>
              <a:t>Robotik</a:t>
            </a:r>
            <a:r>
              <a:rPr lang="en-US" dirty="0"/>
              <a:t> 2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Sommersemester</a:t>
            </a:r>
            <a:r>
              <a:rPr lang="en-US" dirty="0"/>
              <a:t>, </a:t>
            </a:r>
            <a:r>
              <a:rPr lang="en-US" dirty="0" err="1"/>
              <a:t>daher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kurz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BD8E965-4EEA-4CEA-BB53-64822494AD87}" type="slidenum">
              <a:rPr lang="de-DE" smtClean="0">
                <a:ea typeface="Osaka" pitchFamily="-112" charset="-128"/>
              </a:rPr>
              <a:pPr/>
              <a:t>30</a:t>
            </a:fld>
            <a:endParaRPr lang="de-DE">
              <a:ea typeface="Osaka" pitchFamily="-112" charset="-128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BD8E965-4EEA-4CEA-BB53-64822494AD87}" type="slidenum">
              <a:rPr lang="de-DE" smtClean="0">
                <a:ea typeface="Osaka" pitchFamily="-112" charset="-128"/>
              </a:rPr>
              <a:pPr/>
              <a:t>31</a:t>
            </a:fld>
            <a:endParaRPr lang="de-DE">
              <a:ea typeface="Osaka" pitchFamily="-112" charset="-128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806AB2E-C901-4BCA-A535-95B021912527}" type="slidenum">
              <a:rPr lang="de-DE" smtClean="0">
                <a:ea typeface="Osaka" pitchFamily="-112" charset="-128"/>
              </a:rPr>
              <a:pPr/>
              <a:t>4</a:t>
            </a:fld>
            <a:endParaRPr lang="de-DE">
              <a:ea typeface="Osaka" pitchFamily="-112" charset="-128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de-DE" dirty="0"/>
              <a:t>Romaninhalt:</a:t>
            </a:r>
          </a:p>
          <a:p>
            <a:pPr eaLnBrk="1" hangingPunct="1"/>
            <a:r>
              <a:rPr lang="de-DE" dirty="0"/>
              <a:t>* Entwicklung einer chemischen Substanz zur Herstellung von Robotern</a:t>
            </a:r>
          </a:p>
          <a:p>
            <a:pPr eaLnBrk="1" hangingPunct="1"/>
            <a:r>
              <a:rPr lang="de-DE" dirty="0"/>
              <a:t>* Roboter sollten Menschen gehorsam dienen und alle schweren Arbeiten verrichten</a:t>
            </a:r>
          </a:p>
          <a:p>
            <a:pPr eaLnBrk="1" hangingPunct="1"/>
            <a:r>
              <a:rPr lang="de-DE" dirty="0"/>
              <a:t>* Wissenschaftler </a:t>
            </a:r>
            <a:r>
              <a:rPr lang="de-DE" dirty="0" err="1"/>
              <a:t>Rossum</a:t>
            </a:r>
            <a:r>
              <a:rPr lang="de-DE" dirty="0"/>
              <a:t> entwickelt „perfekten“  Roboter</a:t>
            </a:r>
          </a:p>
          <a:p>
            <a:pPr eaLnBrk="1" hangingPunct="1"/>
            <a:r>
              <a:rPr lang="de-DE" dirty="0"/>
              <a:t>* Roboter fügen sich nicht mehr, rebellieren und töten gesamtes menschliches Leben</a:t>
            </a:r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Professioneller Einsatz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5CD5-9153-4066-B57F-D1AC4668E1E1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3419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BD8E965-4EEA-4CEA-BB53-64822494AD87}" type="slidenum">
              <a:rPr lang="de-DE" smtClean="0">
                <a:ea typeface="Osaka" pitchFamily="-112" charset="-128"/>
              </a:rPr>
              <a:pPr/>
              <a:t>34</a:t>
            </a:fld>
            <a:endParaRPr lang="de-DE">
              <a:ea typeface="Osaka" pitchFamily="-112" charset="-128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err="1"/>
              <a:t>Privater</a:t>
            </a:r>
            <a:r>
              <a:rPr lang="en-US" dirty="0"/>
              <a:t> </a:t>
            </a:r>
            <a:r>
              <a:rPr lang="en-US" dirty="0" err="1"/>
              <a:t>Einsatz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5CD5-9153-4066-B57F-D1AC4668E1E1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9131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5CD5-9153-4066-B57F-D1AC4668E1E1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7927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4441293-E01D-494C-A129-BB689B0D2E53}" type="slidenum">
              <a:rPr lang="de-DE" smtClean="0">
                <a:ea typeface="Osaka" pitchFamily="-112" charset="-128"/>
              </a:rPr>
              <a:pPr/>
              <a:t>39</a:t>
            </a:fld>
            <a:endParaRPr lang="de-DE">
              <a:ea typeface="Osaka" pitchFamily="-112" charset="-128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err="1"/>
              <a:t>Vielzahl</a:t>
            </a:r>
            <a:r>
              <a:rPr lang="en-US" dirty="0"/>
              <a:t> von </a:t>
            </a:r>
            <a:r>
              <a:rPr lang="en-US" dirty="0" err="1"/>
              <a:t>Disziplinen</a:t>
            </a:r>
            <a:r>
              <a:rPr lang="en-US" dirty="0"/>
              <a:t>, </a:t>
            </a:r>
            <a:r>
              <a:rPr lang="en-US" dirty="0" err="1"/>
              <a:t>extrem</a:t>
            </a:r>
            <a:r>
              <a:rPr lang="en-US" dirty="0"/>
              <a:t> </a:t>
            </a:r>
            <a:r>
              <a:rPr lang="en-US" dirty="0" err="1"/>
              <a:t>vielseitig</a:t>
            </a:r>
            <a:endParaRPr lang="en-US" dirty="0"/>
          </a:p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704F751-D852-49DE-A26A-6395C7BA47D1}" type="slidenum">
              <a:rPr lang="de-DE" smtClean="0">
                <a:ea typeface="Osaka" pitchFamily="-112" charset="-128"/>
              </a:rPr>
              <a:pPr/>
              <a:t>40</a:t>
            </a:fld>
            <a:endParaRPr lang="de-DE">
              <a:ea typeface="Osaka" pitchFamily="-112" charset="-128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A79F-46D2-4C8B-B6F2-7F37F0394125}" type="slidenum">
              <a:rPr lang="de-DE" smtClean="0"/>
              <a:pPr/>
              <a:t>41</a:t>
            </a:fld>
            <a:endParaRPr lang="de-D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 VIELES MEHR…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5CD5-9153-4066-B57F-D1AC4668E1E1}" type="slidenum">
              <a:rPr lang="de-DE" smtClean="0"/>
              <a:pPr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967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F392133-F22B-4DEA-A218-11922126D2B6}" type="slidenum">
              <a:rPr lang="de-DE" smtClean="0">
                <a:ea typeface="Osaka" pitchFamily="-112" charset="-128"/>
              </a:rPr>
              <a:pPr/>
              <a:t>5</a:t>
            </a:fld>
            <a:endParaRPr lang="de-DE">
              <a:ea typeface="Osaka" pitchFamily="-112" charset="-128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br>
              <a:rPr lang="de-DE" dirty="0"/>
            </a:br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4A157D6-29B9-4DCB-8A50-BC5FEF61F5E4}" type="slidenum">
              <a:rPr lang="de-DE" smtClean="0">
                <a:ea typeface="Osaka" pitchFamily="-112" charset="-128"/>
              </a:rPr>
              <a:pPr/>
              <a:t>6</a:t>
            </a:fld>
            <a:endParaRPr lang="de-DE">
              <a:ea typeface="Osaka" pitchFamily="-112" charset="-128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de-DE" dirty="0"/>
              <a:t>Kontextabhängigkeit:</a:t>
            </a:r>
          </a:p>
          <a:p>
            <a:pPr eaLnBrk="1" hangingPunct="1"/>
            <a:r>
              <a:rPr lang="de-DE" dirty="0"/>
              <a:t>VDI = Verein Deutscher Ingenieure</a:t>
            </a:r>
          </a:p>
          <a:p>
            <a:pPr eaLnBrk="1" hangingPunct="1"/>
            <a:r>
              <a:rPr lang="de-DE" dirty="0"/>
              <a:t>Christaller: Fraunhofer Institut</a:t>
            </a:r>
          </a:p>
          <a:p>
            <a:pPr eaLnBrk="1" hangingPunct="1"/>
            <a:r>
              <a:rPr lang="de-DE" dirty="0"/>
              <a:t>-&gt; Flexibilität ist Gemeinsamkeit </a:t>
            </a:r>
          </a:p>
          <a:p>
            <a:pPr eaLnBrk="1" hangingPunct="1"/>
            <a:endParaRPr lang="de-DE" dirty="0"/>
          </a:p>
          <a:p>
            <a:pPr eaLnBrk="1" hangingPunct="1"/>
            <a:r>
              <a:rPr lang="de-DE" dirty="0"/>
              <a:t>Komponenten + Fähigkeiten</a:t>
            </a:r>
          </a:p>
          <a:p>
            <a:pPr eaLnBrk="1" hangingPunct="1"/>
            <a:r>
              <a:rPr lang="de-DE" dirty="0"/>
              <a:t>Wo hört der Automat auf, wo fängt der Roboter an? </a:t>
            </a:r>
          </a:p>
          <a:p>
            <a:pPr eaLnBrk="1" hangingPunct="1"/>
            <a:r>
              <a:rPr lang="de-DE" dirty="0"/>
              <a:t>Ist z.B. ein SMD-Bestückungsautomat ein Roboter?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2C54AA-5346-4BD1-9E9C-2A76768B836D}" type="slidenum">
              <a:rPr lang="de-DE" smtClean="0">
                <a:ea typeface="Osaka" pitchFamily="-112" charset="-128"/>
              </a:rPr>
              <a:pPr/>
              <a:t>7</a:t>
            </a:fld>
            <a:endParaRPr lang="de-DE">
              <a:ea typeface="Osaka" pitchFamily="-112" charset="-128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err="1"/>
              <a:t>Anzahl</a:t>
            </a:r>
            <a:r>
              <a:rPr lang="en-US" dirty="0"/>
              <a:t> der </a:t>
            </a:r>
            <a:r>
              <a:rPr lang="en-US" dirty="0" err="1"/>
              <a:t>Definitionen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vielfältig</a:t>
            </a:r>
            <a:r>
              <a:rPr lang="en-US" dirty="0"/>
              <a:t>! Je </a:t>
            </a:r>
            <a:r>
              <a:rPr lang="en-US" dirty="0" err="1"/>
              <a:t>nachdem</a:t>
            </a:r>
            <a:r>
              <a:rPr lang="en-US" dirty="0"/>
              <a:t>, was man in den </a:t>
            </a:r>
            <a:r>
              <a:rPr lang="en-US" dirty="0" err="1"/>
              <a:t>Vordergrund</a:t>
            </a:r>
            <a:r>
              <a:rPr lang="en-US" dirty="0"/>
              <a:t> </a:t>
            </a:r>
            <a:r>
              <a:rPr lang="en-US" dirty="0" err="1"/>
              <a:t>stellt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Verschiedene</a:t>
            </a:r>
            <a:r>
              <a:rPr lang="en-US" dirty="0"/>
              <a:t> </a:t>
            </a:r>
            <a:r>
              <a:rPr lang="en-US" dirty="0" err="1"/>
              <a:t>Gebiete</a:t>
            </a:r>
            <a:r>
              <a:rPr lang="en-US" dirty="0"/>
              <a:t>, </a:t>
            </a:r>
            <a:r>
              <a:rPr lang="en-US" dirty="0" err="1"/>
              <a:t>Industrie</a:t>
            </a:r>
            <a:r>
              <a:rPr lang="en-US" dirty="0"/>
              <a:t>, Service,… -&gt; </a:t>
            </a:r>
            <a:r>
              <a:rPr lang="en-US" dirty="0" err="1"/>
              <a:t>unterschiedliche</a:t>
            </a:r>
            <a:r>
              <a:rPr lang="en-US" dirty="0"/>
              <a:t> </a:t>
            </a:r>
            <a:r>
              <a:rPr lang="en-US" dirty="0" err="1"/>
              <a:t>Definitionen</a:t>
            </a:r>
            <a:endParaRPr lang="en-US" dirty="0"/>
          </a:p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D1F4129-F569-43C8-907D-E46019F23280}" type="slidenum">
              <a:rPr lang="de-DE" smtClean="0">
                <a:ea typeface="Osaka" pitchFamily="-112" charset="-128"/>
              </a:rPr>
              <a:pPr/>
              <a:t>8</a:t>
            </a:fld>
            <a:endParaRPr lang="de-DE">
              <a:ea typeface="Osaka" pitchFamily="-112" charset="-128"/>
            </a:endParaRPr>
          </a:p>
        </p:txBody>
      </p:sp>
      <p:sp>
        <p:nvSpPr>
          <p:cNvPr id="88067" name="Rectangle 7"/>
          <p:cNvSpPr txBox="1">
            <a:spLocks noGrp="1" noChangeArrowheads="1"/>
          </p:cNvSpPr>
          <p:nvPr/>
        </p:nvSpPr>
        <p:spPr bwMode="auto">
          <a:xfrm>
            <a:off x="5538271" y="6316298"/>
            <a:ext cx="4235969" cy="332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03" tIns="0" rIns="17703" bIns="0" anchor="b"/>
          <a:lstStyle/>
          <a:p>
            <a:pPr algn="r" defTabSz="849313" eaLnBrk="0" hangingPunct="0"/>
            <a:fld id="{F069E80A-06DD-41C6-B8DB-4492BD99DA42}" type="slidenum">
              <a:rPr lang="de-DE" sz="1100" i="1">
                <a:latin typeface="Times New Roman" pitchFamily="18" charset="0"/>
              </a:rPr>
              <a:pPr algn="r" defTabSz="849313" eaLnBrk="0" hangingPunct="0"/>
              <a:t>8</a:t>
            </a:fld>
            <a:endParaRPr lang="de-DE" sz="1100" i="1">
              <a:latin typeface="Times New Roman" pitchFamily="18" charset="0"/>
            </a:endParaRPr>
          </a:p>
        </p:txBody>
      </p:sp>
      <p:sp>
        <p:nvSpPr>
          <p:cNvPr id="880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8806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de-DE" dirty="0"/>
              <a:t>* Begriff Automat, erster dokumentierter automatische Konstruktion:</a:t>
            </a:r>
          </a:p>
          <a:p>
            <a:pPr eaLnBrk="1" hangingPunct="1"/>
            <a:r>
              <a:rPr lang="de-DE" sz="1200" dirty="0"/>
              <a:t>Automatischer Altar (</a:t>
            </a:r>
            <a:r>
              <a:rPr lang="de-DE" sz="1200" dirty="0" err="1"/>
              <a:t>Automata</a:t>
            </a:r>
            <a:r>
              <a:rPr lang="de-DE" sz="1200" dirty="0"/>
              <a:t>):</a:t>
            </a:r>
            <a:br>
              <a:rPr lang="de-DE" sz="1200" dirty="0"/>
            </a:br>
            <a:r>
              <a:rPr lang="de-DE" dirty="0"/>
              <a:t>Heron v. Alexandria, Gelehrter in Alexandria: </a:t>
            </a:r>
          </a:p>
          <a:p>
            <a:pPr eaLnBrk="1" hangingPunct="1"/>
            <a:r>
              <a:rPr lang="de-DE" dirty="0"/>
              <a:t>Tempeltüren öffnen sich, wenn Feuer auf einem Altar entzündet wird</a:t>
            </a:r>
          </a:p>
          <a:p>
            <a:pPr eaLnBrk="1" hangingPunct="1"/>
            <a:r>
              <a:rPr lang="de-DE" dirty="0"/>
              <a:t>-&gt; Feuer erwärmt Luft, die dehnt sich aus und verdrängt Wasser (siehe Bild)</a:t>
            </a:r>
          </a:p>
          <a:p>
            <a:pPr eaLnBrk="1" hangingPunct="1"/>
            <a:endParaRPr lang="de-DE" dirty="0"/>
          </a:p>
          <a:p>
            <a:pPr eaLnBrk="1" hangingPunct="1"/>
            <a:r>
              <a:rPr lang="de-DE" dirty="0"/>
              <a:t>* Der älteste bekannte Laufmechanismus stammt aus dem alten China</a:t>
            </a:r>
          </a:p>
          <a:p>
            <a:pPr eaLnBrk="1" hangingPunct="1"/>
            <a:r>
              <a:rPr lang="de-DE" dirty="0"/>
              <a:t>und ist einem Rind (</a:t>
            </a:r>
            <a:r>
              <a:rPr lang="de-DE" dirty="0" err="1"/>
              <a:t>Niú</a:t>
            </a:r>
            <a:r>
              <a:rPr lang="de-DE" dirty="0"/>
              <a:t>) nachempfunden. Es handelt sich um eine Holzkonstruktion aus dem</a:t>
            </a:r>
          </a:p>
          <a:p>
            <a:pPr eaLnBrk="1" hangingPunct="1"/>
            <a:r>
              <a:rPr lang="de-DE" dirty="0"/>
              <a:t>Jahr 231. Der Laufmechanismus konnte 200-250 kg Nutzlast bei einer Geschwindigkeit von</a:t>
            </a:r>
          </a:p>
          <a:p>
            <a:pPr eaLnBrk="1" hangingPunct="1"/>
            <a:r>
              <a:rPr lang="de-DE" dirty="0"/>
              <a:t>10 km pro Tag transportieren [</a:t>
            </a:r>
            <a:r>
              <a:rPr lang="de-DE" dirty="0" err="1"/>
              <a:t>Morecki</a:t>
            </a:r>
            <a:r>
              <a:rPr lang="de-DE" dirty="0"/>
              <a:t> 97]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28D31AE-4C86-4825-AA8F-564B742E9BA3}" type="slidenum">
              <a:rPr lang="de-DE" smtClean="0">
                <a:ea typeface="Osaka" pitchFamily="-112" charset="-128"/>
              </a:rPr>
              <a:pPr/>
              <a:t>9</a:t>
            </a:fld>
            <a:endParaRPr lang="de-DE">
              <a:ea typeface="Osaka" pitchFamily="-112" charset="-128"/>
            </a:endParaRPr>
          </a:p>
        </p:txBody>
      </p:sp>
      <p:sp>
        <p:nvSpPr>
          <p:cNvPr id="89091" name="Rectangle 7"/>
          <p:cNvSpPr txBox="1">
            <a:spLocks noGrp="1" noChangeArrowheads="1"/>
          </p:cNvSpPr>
          <p:nvPr/>
        </p:nvSpPr>
        <p:spPr bwMode="auto">
          <a:xfrm>
            <a:off x="5538271" y="6316298"/>
            <a:ext cx="4235969" cy="332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03" tIns="0" rIns="17703" bIns="0" anchor="b"/>
          <a:lstStyle/>
          <a:p>
            <a:pPr algn="r" defTabSz="849313" eaLnBrk="0" hangingPunct="0"/>
            <a:fld id="{E00FD5C4-148F-4829-AF17-D2C0D8AB56E4}" type="slidenum">
              <a:rPr lang="de-DE" sz="1100" i="1">
                <a:latin typeface="Times New Roman" pitchFamily="18" charset="0"/>
              </a:rPr>
              <a:pPr algn="r" defTabSz="849313" eaLnBrk="0" hangingPunct="0"/>
              <a:t>9</a:t>
            </a:fld>
            <a:endParaRPr lang="de-DE" sz="1100" i="1">
              <a:latin typeface="Times New Roman" pitchFamily="18" charset="0"/>
            </a:endParaRPr>
          </a:p>
        </p:txBody>
      </p:sp>
      <p:sp>
        <p:nvSpPr>
          <p:cNvPr id="890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8909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de-DE" sz="1000" dirty="0"/>
              <a:t>0) Nachbau nach Plänen von Leonardo Da Vinci</a:t>
            </a:r>
          </a:p>
          <a:p>
            <a:pPr eaLnBrk="1" hangingPunct="1"/>
            <a:r>
              <a:rPr lang="de-DE" sz="1000" dirty="0"/>
              <a:t>-&gt; Arme + Kopf bewegen</a:t>
            </a:r>
          </a:p>
          <a:p>
            <a:pPr eaLnBrk="1" hangingPunct="1"/>
            <a:r>
              <a:rPr lang="de-DE" sz="1000" dirty="0"/>
              <a:t>-&gt; Mund öffnen</a:t>
            </a:r>
          </a:p>
          <a:p>
            <a:pPr eaLnBrk="1" hangingPunct="1"/>
            <a:r>
              <a:rPr lang="de-DE" sz="1000" dirty="0"/>
              <a:t>-&gt; Geräusche mit Trommeln (mechanisch)</a:t>
            </a:r>
          </a:p>
          <a:p>
            <a:pPr eaLnBrk="1" hangingPunct="1"/>
            <a:endParaRPr lang="de-DE" sz="1000" dirty="0"/>
          </a:p>
          <a:p>
            <a:pPr eaLnBrk="1" hangingPunct="1"/>
            <a:r>
              <a:rPr lang="de-DE" sz="1000" dirty="0"/>
              <a:t>1) Jaques de </a:t>
            </a:r>
            <a:r>
              <a:rPr lang="de-DE" sz="1000" dirty="0" err="1"/>
              <a:t>Vaucansons</a:t>
            </a:r>
            <a:r>
              <a:rPr lang="de-DE" sz="1000" dirty="0"/>
              <a:t>:</a:t>
            </a:r>
          </a:p>
          <a:p>
            <a:pPr eaLnBrk="1" hangingPunct="1"/>
            <a:r>
              <a:rPr lang="de-DE" sz="1000" dirty="0"/>
              <a:t>Ingenieur, Chefinspektor Seidenmanufaktur, französische Akademie der Wissenschaften</a:t>
            </a:r>
          </a:p>
          <a:p>
            <a:pPr eaLnBrk="1" hangingPunct="1"/>
            <a:r>
              <a:rPr lang="de-DE" sz="1000" dirty="0"/>
              <a:t>Ziel: Möglichst akkurat funktionierender Mensch</a:t>
            </a:r>
          </a:p>
          <a:p>
            <a:pPr eaLnBrk="1" hangingPunct="1"/>
            <a:r>
              <a:rPr lang="de-DE" sz="1000" dirty="0"/>
              <a:t>Erfindungen:</a:t>
            </a:r>
          </a:p>
          <a:p>
            <a:pPr eaLnBrk="1" hangingPunct="1">
              <a:buFontTx/>
              <a:buChar char="•"/>
            </a:pPr>
            <a:r>
              <a:rPr lang="de-DE" sz="1000" dirty="0"/>
              <a:t>Mechanischer Flötenspieler (12 Lieder auf Stiftwalze)</a:t>
            </a:r>
          </a:p>
          <a:p>
            <a:pPr eaLnBrk="1" hangingPunct="1">
              <a:buFontTx/>
              <a:buChar char="•"/>
            </a:pPr>
            <a:r>
              <a:rPr lang="de-DE" sz="1000" dirty="0"/>
              <a:t>Mechanische Ente:</a:t>
            </a:r>
          </a:p>
          <a:p>
            <a:pPr lvl="1" eaLnBrk="1" hangingPunct="1">
              <a:buFontTx/>
              <a:buChar char="•"/>
            </a:pPr>
            <a:r>
              <a:rPr lang="de-DE" sz="1000" dirty="0"/>
              <a:t>Flügel schlagen</a:t>
            </a:r>
          </a:p>
          <a:p>
            <a:pPr lvl="1" eaLnBrk="1" hangingPunct="1">
              <a:buFontTx/>
              <a:buChar char="•"/>
            </a:pPr>
            <a:r>
              <a:rPr lang="de-DE" sz="1000" dirty="0"/>
              <a:t>Schnattern</a:t>
            </a:r>
          </a:p>
          <a:p>
            <a:pPr lvl="1" eaLnBrk="1" hangingPunct="1">
              <a:buFontTx/>
              <a:buChar char="•"/>
            </a:pPr>
            <a:r>
              <a:rPr lang="de-DE" sz="1000" dirty="0"/>
              <a:t>Wasser trinken, Körner essen und verdauen</a:t>
            </a:r>
          </a:p>
          <a:p>
            <a:pPr lvl="1" eaLnBrk="1" hangingPunct="1">
              <a:buFont typeface="Wingdings" pitchFamily="2" charset="2"/>
              <a:buChar char="è"/>
            </a:pPr>
            <a:r>
              <a:rPr lang="de-DE" sz="1000" dirty="0">
                <a:sym typeface="Wingdings" pitchFamily="2" charset="2"/>
              </a:rPr>
              <a:t>Begründung der </a:t>
            </a:r>
            <a:r>
              <a:rPr lang="de-DE" sz="1000" dirty="0" err="1">
                <a:sym typeface="Wingdings" pitchFamily="2" charset="2"/>
              </a:rPr>
              <a:t>Artificial</a:t>
            </a:r>
            <a:r>
              <a:rPr lang="de-DE" sz="1000" dirty="0">
                <a:sym typeface="Wingdings" pitchFamily="2" charset="2"/>
              </a:rPr>
              <a:t> Life Bewegung: Biologische Phänomene nachbilden</a:t>
            </a:r>
          </a:p>
          <a:p>
            <a:pPr eaLnBrk="1" hangingPunct="1">
              <a:buFont typeface="Wingdings" pitchFamily="2" charset="2"/>
              <a:buNone/>
            </a:pPr>
            <a:endParaRPr lang="de-DE" sz="1000" dirty="0"/>
          </a:p>
          <a:p>
            <a:pPr eaLnBrk="1" hangingPunct="1">
              <a:buFont typeface="Wingdings" pitchFamily="2" charset="2"/>
              <a:buNone/>
            </a:pPr>
            <a:r>
              <a:rPr lang="de-DE" sz="1000" dirty="0"/>
              <a:t>2) </a:t>
            </a:r>
            <a:r>
              <a:rPr lang="de-DE" sz="1000" dirty="0" err="1"/>
              <a:t>Jaquet</a:t>
            </a:r>
            <a:r>
              <a:rPr lang="de-DE" sz="1000" dirty="0"/>
              <a:t>-Droz &amp; </a:t>
            </a:r>
            <a:r>
              <a:rPr lang="de-DE" sz="1000" dirty="0" err="1"/>
              <a:t>Leschot</a:t>
            </a:r>
            <a:endParaRPr lang="de-DE" sz="1000" dirty="0"/>
          </a:p>
          <a:p>
            <a:pPr eaLnBrk="1" hangingPunct="1">
              <a:buFont typeface="Wingdings" pitchFamily="2" charset="2"/>
              <a:buNone/>
            </a:pPr>
            <a:r>
              <a:rPr lang="de-DE" sz="1000" dirty="0"/>
              <a:t>3 Automaten:</a:t>
            </a:r>
          </a:p>
          <a:p>
            <a:pPr eaLnBrk="1" hangingPunct="1">
              <a:buFont typeface="Wingdings" pitchFamily="2" charset="2"/>
              <a:buNone/>
            </a:pPr>
            <a:r>
              <a:rPr lang="de-DE" sz="1000" dirty="0"/>
              <a:t>* Schreiber: Beliebiger Text mit Tinte (max. 40 Zeichen)  Text über Nockenscheiben</a:t>
            </a:r>
          </a:p>
          <a:p>
            <a:pPr eaLnBrk="1" hangingPunct="1">
              <a:buFontTx/>
              <a:buChar char="•"/>
            </a:pPr>
            <a:r>
              <a:rPr lang="de-DE" sz="1000" dirty="0"/>
              <a:t>Zeichner: 5 verschiedene Bilder</a:t>
            </a:r>
          </a:p>
          <a:p>
            <a:pPr eaLnBrk="1" hangingPunct="1">
              <a:buFontTx/>
              <a:buChar char="•"/>
            </a:pPr>
            <a:r>
              <a:rPr lang="de-DE" sz="1000" dirty="0"/>
              <a:t>Organistin: 5 Stücke</a:t>
            </a:r>
          </a:p>
          <a:p>
            <a:pPr eaLnBrk="1" hangingPunct="1"/>
            <a:r>
              <a:rPr lang="de-DE" sz="1000" dirty="0"/>
              <a:t>Bewegliche Augen, …</a:t>
            </a:r>
          </a:p>
          <a:p>
            <a:pPr eaLnBrk="1" hangingPunct="1"/>
            <a:endParaRPr lang="de-DE" sz="1000" dirty="0"/>
          </a:p>
          <a:p>
            <a:pPr eaLnBrk="1" hangingPunct="1">
              <a:buFont typeface="Wingdings" pitchFamily="2" charset="2"/>
              <a:buNone/>
            </a:pPr>
            <a:r>
              <a:rPr lang="de-DE" sz="1000" dirty="0"/>
              <a:t>3) Jacquard</a:t>
            </a:r>
          </a:p>
          <a:p>
            <a:pPr eaLnBrk="1" hangingPunct="1">
              <a:buFont typeface="Wingdings" pitchFamily="2" charset="2"/>
              <a:buNone/>
            </a:pPr>
            <a:r>
              <a:rPr lang="de-DE" sz="1000" dirty="0"/>
              <a:t>Auf Vorarbeiten von </a:t>
            </a:r>
            <a:r>
              <a:rPr lang="de-DE" sz="1000" dirty="0" err="1"/>
              <a:t>Vaucanson</a:t>
            </a:r>
            <a:r>
              <a:rPr lang="de-DE" sz="1000" dirty="0"/>
              <a:t>: automatischer Webstuhl, Lochkarte statt Nockenwalze</a:t>
            </a:r>
          </a:p>
          <a:p>
            <a:pPr eaLnBrk="1" hangingPunct="1">
              <a:buFont typeface="Wingdings" pitchFamily="2" charset="2"/>
              <a:buNone/>
            </a:pPr>
            <a:r>
              <a:rPr lang="de-DE" sz="1000" dirty="0">
                <a:sym typeface="Wingdings" pitchFamily="2" charset="2"/>
              </a:rPr>
              <a:t> Automatisierung der Weberei</a:t>
            </a:r>
          </a:p>
          <a:p>
            <a:pPr eaLnBrk="1" hangingPunct="1">
              <a:buFont typeface="Wingdings" pitchFamily="2" charset="2"/>
              <a:buNone/>
            </a:pPr>
            <a:endParaRPr lang="de-DE" sz="1000" dirty="0"/>
          </a:p>
          <a:p>
            <a:pPr eaLnBrk="1" hangingPunct="1">
              <a:buFont typeface="Wingdings" pitchFamily="2" charset="2"/>
              <a:buNone/>
            </a:pPr>
            <a:r>
              <a:rPr lang="de-DE" sz="1000" dirty="0"/>
              <a:t>Lochkarten: Orgeln</a:t>
            </a:r>
          </a:p>
          <a:p>
            <a:pPr eaLnBrk="1" hangingPunct="1">
              <a:buFont typeface="Wingdings" pitchFamily="2" charset="2"/>
              <a:buNone/>
            </a:pPr>
            <a:r>
              <a:rPr lang="de-DE" sz="1000" dirty="0"/>
              <a:t>-&gt; Beginn der Programmierung, Lochkarten, Zuse, Ende 1960 Jahren mit Erfindung Datenspeicherung auf Magnetkarten </a:t>
            </a:r>
          </a:p>
          <a:p>
            <a:pPr eaLnBrk="1" hangingPunct="1">
              <a:buFont typeface="Wingdings" pitchFamily="2" charset="2"/>
              <a:buNone/>
            </a:pPr>
            <a:endParaRPr lang="de-DE" sz="1000" dirty="0"/>
          </a:p>
          <a:p>
            <a:pPr eaLnBrk="1" hangingPunct="1">
              <a:buFont typeface="Wingdings" pitchFamily="2" charset="2"/>
              <a:buNone/>
            </a:pPr>
            <a:endParaRPr lang="de-DE" sz="1000" dirty="0"/>
          </a:p>
          <a:p>
            <a:pPr eaLnBrk="1" hangingPunct="1">
              <a:buFont typeface="Wingdings" pitchFamily="2" charset="2"/>
              <a:buNone/>
            </a:pPr>
            <a:endParaRPr lang="de-DE" sz="10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F629E98-1B30-4B14-BA95-E2F3D9E89747}" type="slidenum">
              <a:rPr lang="de-DE" smtClean="0">
                <a:ea typeface="Osaka" pitchFamily="-112" charset="-128"/>
              </a:rPr>
              <a:pPr/>
              <a:t>10</a:t>
            </a:fld>
            <a:endParaRPr lang="de-DE">
              <a:ea typeface="Osaka" pitchFamily="-112" charset="-128"/>
            </a:endParaRPr>
          </a:p>
        </p:txBody>
      </p:sp>
      <p:sp>
        <p:nvSpPr>
          <p:cNvPr id="90115" name="Rectangle 7"/>
          <p:cNvSpPr txBox="1">
            <a:spLocks noGrp="1" noChangeArrowheads="1"/>
          </p:cNvSpPr>
          <p:nvPr/>
        </p:nvSpPr>
        <p:spPr bwMode="auto">
          <a:xfrm>
            <a:off x="5538271" y="6316298"/>
            <a:ext cx="4235969" cy="332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03" tIns="0" rIns="17703" bIns="0" anchor="b"/>
          <a:lstStyle/>
          <a:p>
            <a:pPr algn="r" defTabSz="849313" eaLnBrk="0" hangingPunct="0"/>
            <a:fld id="{0C51B5D6-6562-4095-B82E-298AFA318A30}" type="slidenum">
              <a:rPr lang="de-DE" sz="1100" i="1">
                <a:latin typeface="Times New Roman" pitchFamily="18" charset="0"/>
              </a:rPr>
              <a:pPr algn="r" defTabSz="849313" eaLnBrk="0" hangingPunct="0"/>
              <a:t>10</a:t>
            </a:fld>
            <a:endParaRPr lang="de-DE" sz="1100" i="1">
              <a:latin typeface="Times New Roman" pitchFamily="18" charset="0"/>
            </a:endParaRPr>
          </a:p>
        </p:txBody>
      </p:sp>
      <p:sp>
        <p:nvSpPr>
          <p:cNvPr id="901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8975" y="501650"/>
            <a:ext cx="3311525" cy="2484438"/>
          </a:xfrm>
          <a:ln/>
        </p:spPr>
      </p:sp>
      <p:sp>
        <p:nvSpPr>
          <p:cNvPr id="9011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/>
          </a:bodyPr>
          <a:lstStyle/>
          <a:p>
            <a:pPr marL="228600" indent="-228600" eaLnBrk="1" hangingPunct="1">
              <a:buFontTx/>
              <a:buAutoNum type="arabicParenR"/>
            </a:pPr>
            <a:r>
              <a:rPr lang="de-DE" dirty="0"/>
              <a:t>George Moore, Steam Man</a:t>
            </a:r>
          </a:p>
          <a:p>
            <a:pPr marL="228600" indent="-228600" eaLnBrk="1" hangingPunct="1"/>
            <a:r>
              <a:rPr lang="de-DE" dirty="0"/>
              <a:t>½ PS, Motor mit 3000 </a:t>
            </a:r>
            <a:r>
              <a:rPr lang="de-DE" dirty="0" err="1"/>
              <a:t>rpm</a:t>
            </a:r>
            <a:r>
              <a:rPr lang="de-DE" dirty="0"/>
              <a:t>, Bewegliche Beine 10 km/h, Bewegliche Knie und Fußgelenke</a:t>
            </a:r>
          </a:p>
          <a:p>
            <a:pPr marL="228600" indent="-228600" eaLnBrk="1" hangingPunct="1"/>
            <a:endParaRPr lang="de-DE" dirty="0"/>
          </a:p>
          <a:p>
            <a:pPr marL="228600" indent="-228600" eaLnBrk="1" hangingPunct="1"/>
            <a:r>
              <a:rPr lang="de-DE" dirty="0"/>
              <a:t>2) Haushaltsroboter </a:t>
            </a:r>
            <a:r>
              <a:rPr lang="de-DE" dirty="0" err="1"/>
              <a:t>Televox</a:t>
            </a:r>
            <a:r>
              <a:rPr lang="de-DE" dirty="0"/>
              <a:t>:</a:t>
            </a:r>
          </a:p>
          <a:p>
            <a:pPr marL="228600" indent="-228600" eaLnBrk="1" hangingPunct="1"/>
            <a:r>
              <a:rPr lang="de-DE" dirty="0"/>
              <a:t>Schaltzentrale für Haushalt, man konnte Geräte ein- und ausschalten</a:t>
            </a:r>
          </a:p>
          <a:p>
            <a:pPr marL="228600" indent="-228600" eaLnBrk="1" hangingPunct="1"/>
            <a:endParaRPr lang="de-DE" dirty="0"/>
          </a:p>
          <a:p>
            <a:pPr marL="228600" indent="-228600" eaLnBrk="1" hangingPunct="1"/>
            <a:r>
              <a:rPr lang="de-DE" dirty="0"/>
              <a:t>3) </a:t>
            </a:r>
            <a:r>
              <a:rPr lang="de-DE" dirty="0" err="1"/>
              <a:t>Sabor</a:t>
            </a:r>
            <a:r>
              <a:rPr lang="de-DE" dirty="0"/>
              <a:t> IV, Schweizer Fabrikat zu Unterhaltungszwecken von 1939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 in die 60 Jahre reiste er durch Europa und die USA. Unterhaltung mit Zuschauern, Kunststückchen z.B. tanzen. von einem versteckten Menschen ferngesteuert, über Mikrofon auch mit Zuschauern sprach.</a:t>
            </a:r>
            <a:endParaRPr lang="de-DE" dirty="0"/>
          </a:p>
          <a:p>
            <a:pPr marL="228600" indent="-228600" eaLnBrk="1" hangingPunct="1"/>
            <a:r>
              <a:rPr lang="de-DE" dirty="0"/>
              <a:t>4) </a:t>
            </a:r>
            <a:r>
              <a:rPr lang="de-DE" dirty="0" err="1"/>
              <a:t>Unimate</a:t>
            </a:r>
            <a:endParaRPr lang="de-DE" dirty="0"/>
          </a:p>
          <a:p>
            <a:pPr marL="228600" indent="-228600" eaLnBrk="1" hangingPunct="1"/>
            <a:r>
              <a:rPr lang="de-DE" dirty="0"/>
              <a:t>Industrieroboter zuerst eingesetzt bei GM</a:t>
            </a:r>
          </a:p>
          <a:p>
            <a:pPr marL="228600" indent="-228600" eaLnBrk="1" hangingPunct="1">
              <a:buFontTx/>
              <a:buChar char="•"/>
            </a:pPr>
            <a:r>
              <a:rPr lang="de-DE" dirty="0"/>
              <a:t>Transport von Metallgussformen</a:t>
            </a:r>
          </a:p>
          <a:p>
            <a:pPr marL="228600" indent="-228600" eaLnBrk="1" hangingPunct="1">
              <a:buFontTx/>
              <a:buChar char="•"/>
            </a:pPr>
            <a:r>
              <a:rPr lang="de-DE" dirty="0" err="1"/>
              <a:t>Schweissarbeiten</a:t>
            </a:r>
            <a:endParaRPr lang="de-DE" dirty="0"/>
          </a:p>
          <a:p>
            <a:pPr marL="228600" indent="-228600" eaLnBrk="1" hangingPunct="1">
              <a:buFontTx/>
              <a:buChar char="•"/>
            </a:pPr>
            <a:r>
              <a:rPr lang="de-DE" dirty="0"/>
              <a:t>Kommandos in Magnetischer Trommel (Trommelspeicher) </a:t>
            </a:r>
          </a:p>
          <a:p>
            <a:pPr marL="228600" indent="-228600" eaLnBrk="1" hangingPunct="1">
              <a:buFontTx/>
              <a:buChar char="•"/>
            </a:pPr>
            <a:r>
              <a:rPr lang="de-DE" dirty="0"/>
              <a:t>Wiegt 1800 Kg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CFDC-F2F3-4105-9432-7F25DC9D3781}" type="datetimeFigureOut">
              <a:rPr lang="de-DE" smtClean="0"/>
              <a:pPr/>
              <a:t>07.10.2021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98C70-5BD8-46BC-BB28-D142B0EABBA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CFDC-F2F3-4105-9432-7F25DC9D3781}" type="datetimeFigureOut">
              <a:rPr lang="de-DE" smtClean="0"/>
              <a:pPr/>
              <a:t>07.10.2021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98C70-5BD8-46BC-BB28-D142B0EABBA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CFDC-F2F3-4105-9432-7F25DC9D3781}" type="datetimeFigureOut">
              <a:rPr lang="de-DE" smtClean="0"/>
              <a:pPr/>
              <a:t>07.10.2021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98C70-5BD8-46BC-BB28-D142B0EABBA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el, Inhal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6096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28600" y="762000"/>
            <a:ext cx="4267200" cy="5334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648200" y="762000"/>
            <a:ext cx="4267200" cy="5334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6C66D-406F-4DE9-AA8F-3F0E92A48E7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CFDC-F2F3-4105-9432-7F25DC9D3781}" type="datetimeFigureOut">
              <a:rPr lang="de-DE" smtClean="0"/>
              <a:pPr/>
              <a:t>07.10.2021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98C70-5BD8-46BC-BB28-D142B0EABBA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CFDC-F2F3-4105-9432-7F25DC9D3781}" type="datetimeFigureOut">
              <a:rPr lang="de-DE" smtClean="0"/>
              <a:pPr/>
              <a:t>07.10.2021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98C70-5BD8-46BC-BB28-D142B0EABBA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CFDC-F2F3-4105-9432-7F25DC9D3781}" type="datetimeFigureOut">
              <a:rPr lang="de-DE" smtClean="0"/>
              <a:pPr/>
              <a:t>07.10.2021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98C70-5BD8-46BC-BB28-D142B0EABBA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CFDC-F2F3-4105-9432-7F25DC9D3781}" type="datetimeFigureOut">
              <a:rPr lang="de-DE" smtClean="0"/>
              <a:pPr/>
              <a:t>07.10.2021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98C70-5BD8-46BC-BB28-D142B0EABBA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CFDC-F2F3-4105-9432-7F25DC9D3781}" type="datetimeFigureOut">
              <a:rPr lang="de-DE" smtClean="0"/>
              <a:pPr/>
              <a:t>07.10.2021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98C70-5BD8-46BC-BB28-D142B0EABBA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CFDC-F2F3-4105-9432-7F25DC9D3781}" type="datetimeFigureOut">
              <a:rPr lang="de-DE" smtClean="0"/>
              <a:pPr/>
              <a:t>07.10.2021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98C70-5BD8-46BC-BB28-D142B0EABBA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CFDC-F2F3-4105-9432-7F25DC9D3781}" type="datetimeFigureOut">
              <a:rPr lang="de-DE" smtClean="0"/>
              <a:pPr/>
              <a:t>07.10.2021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98C70-5BD8-46BC-BB28-D142B0EABBA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CFDC-F2F3-4105-9432-7F25DC9D3781}" type="datetimeFigureOut">
              <a:rPr lang="de-DE" smtClean="0"/>
              <a:pPr/>
              <a:t>07.10.2021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98C70-5BD8-46BC-BB28-D142B0EABBA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ECFDC-F2F3-4105-9432-7F25DC9D3781}" type="datetimeFigureOut">
              <a:rPr lang="de-DE" smtClean="0"/>
              <a:pPr/>
              <a:t>07.10.2021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98C70-5BD8-46BC-BB28-D142B0EABBA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zkm.de/de/media/video/fokus-auf-the-big-picture-2014-robotlab-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km.de/de/media/video/robotlab-manifest-2008-2017" TargetMode="External"/><Relationship Id="rId4" Type="http://schemas.openxmlformats.org/officeDocument/2006/relationships/hyperlink" Target="https://zkm.de/de/media/video/robotlab-bios-bible-2007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SA5Bq-1fU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8.jpeg"/><Relationship Id="rId18" Type="http://schemas.openxmlformats.org/officeDocument/2006/relationships/image" Target="../media/image72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12" Type="http://schemas.openxmlformats.org/officeDocument/2006/relationships/image" Target="../media/image67.jpe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11" Type="http://schemas.openxmlformats.org/officeDocument/2006/relationships/image" Target="../media/image66.jpeg"/><Relationship Id="rId5" Type="http://schemas.openxmlformats.org/officeDocument/2006/relationships/image" Target="../media/image60.jpeg"/><Relationship Id="rId15" Type="http://schemas.openxmlformats.org/officeDocument/2006/relationships/image" Target="../media/image69.jpe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jpeg"/><Relationship Id="rId14" Type="http://schemas.openxmlformats.org/officeDocument/2006/relationships/hyperlink" Target="http://www.skverlag.de/uploads/pics/thueringen_drohne1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Robotik VL1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7AB217-9CD0-4347-A721-C4D6FB3D5E73}" type="slidenum">
              <a:rPr lang="de-DE"/>
              <a:pPr>
                <a:defRPr/>
              </a:pPr>
              <a:t>10</a:t>
            </a:fld>
            <a:endParaRPr lang="de-DE"/>
          </a:p>
        </p:txBody>
      </p:sp>
      <p:sp>
        <p:nvSpPr>
          <p:cNvPr id="10" name="Foliennummernplatzhalter 3"/>
          <p:cNvSpPr txBox="1">
            <a:spLocks noGrp="1"/>
          </p:cNvSpPr>
          <p:nvPr/>
        </p:nvSpPr>
        <p:spPr bwMode="auto">
          <a:xfrm>
            <a:off x="8458200" y="6324600"/>
            <a:ext cx="609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fld id="{E52B0627-8171-47D2-AA07-301C24644782}" type="slidenum">
              <a:rPr lang="de-DE" sz="1400">
                <a:latin typeface="+mn-lt"/>
                <a:ea typeface="+mn-ea"/>
              </a:rPr>
              <a:pPr algn="r" eaLnBrk="0" hangingPunct="0">
                <a:defRPr/>
              </a:pPr>
              <a:t>10</a:t>
            </a:fld>
            <a:endParaRPr lang="de-DE" sz="1400">
              <a:latin typeface="+mn-lt"/>
              <a:ea typeface="+mn-ea"/>
            </a:endParaRPr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1935" y="-17388"/>
            <a:ext cx="8229600" cy="1143000"/>
          </a:xfrm>
        </p:spPr>
        <p:txBody>
          <a:bodyPr/>
          <a:lstStyle/>
          <a:p>
            <a:pPr eaLnBrk="1" hangingPunct="1"/>
            <a:r>
              <a:rPr lang="de-DE" dirty="0"/>
              <a:t>Geschichte der Robotik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105048"/>
            <a:ext cx="6575425" cy="5334000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de-DE" sz="3400" dirty="0"/>
              <a:t>1893, George Moore, Steam Man</a:t>
            </a:r>
          </a:p>
          <a:p>
            <a:pPr eaLnBrk="1" hangingPunct="1"/>
            <a:r>
              <a:rPr lang="de-DE" sz="3400" dirty="0"/>
              <a:t>1927, Haushaltsroboter </a:t>
            </a:r>
            <a:r>
              <a:rPr lang="de-DE" sz="3400" dirty="0" err="1"/>
              <a:t>Televox</a:t>
            </a:r>
            <a:endParaRPr lang="de-DE" sz="3400" dirty="0"/>
          </a:p>
          <a:p>
            <a:pPr eaLnBrk="1" hangingPunct="1"/>
            <a:r>
              <a:rPr lang="de-DE" sz="3400" dirty="0"/>
              <a:t>1930, </a:t>
            </a:r>
            <a:r>
              <a:rPr lang="de-DE" sz="3400" dirty="0" err="1"/>
              <a:t>Sabor</a:t>
            </a:r>
            <a:r>
              <a:rPr lang="de-DE" sz="3400" dirty="0"/>
              <a:t> IV</a:t>
            </a:r>
          </a:p>
          <a:p>
            <a:pPr eaLnBrk="1" hangingPunct="1"/>
            <a:r>
              <a:rPr lang="de-DE" sz="3400" dirty="0"/>
              <a:t>1954, Georg </a:t>
            </a:r>
            <a:r>
              <a:rPr lang="de-DE" sz="3400" dirty="0" err="1"/>
              <a:t>Devol</a:t>
            </a:r>
            <a:r>
              <a:rPr lang="de-DE" sz="3400" dirty="0"/>
              <a:t>, Patent für programmierbaren Manipulator USA</a:t>
            </a:r>
          </a:p>
          <a:p>
            <a:r>
              <a:rPr lang="de-DE" sz="3400" dirty="0"/>
              <a:t>1959/60, G. </a:t>
            </a:r>
            <a:r>
              <a:rPr lang="de-DE" sz="3400" dirty="0" err="1"/>
              <a:t>Devol</a:t>
            </a:r>
            <a:r>
              <a:rPr lang="de-DE" sz="3400" dirty="0"/>
              <a:t> u. Joe F. Engelberger, </a:t>
            </a:r>
            <a:br>
              <a:rPr lang="de-DE" sz="3400" dirty="0"/>
            </a:br>
            <a:r>
              <a:rPr lang="de-DE" sz="3400" dirty="0"/>
              <a:t>erster Industrieroboter „</a:t>
            </a:r>
            <a:r>
              <a:rPr lang="de-DE" sz="3400" dirty="0" err="1"/>
              <a:t>Unimate</a:t>
            </a:r>
            <a:r>
              <a:rPr lang="de-DE" sz="3400" dirty="0"/>
              <a:t>“, </a:t>
            </a:r>
            <a:br>
              <a:rPr lang="de-DE" sz="3400" dirty="0"/>
            </a:br>
            <a:r>
              <a:rPr lang="de-DE" sz="3400" dirty="0"/>
              <a:t>hydraulisch angetrieben mit Computer-steuerung </a:t>
            </a:r>
          </a:p>
          <a:p>
            <a:pPr eaLnBrk="1" hangingPunct="1"/>
            <a:endParaRPr lang="de-DE" dirty="0"/>
          </a:p>
        </p:txBody>
      </p:sp>
      <p:pic>
        <p:nvPicPr>
          <p:cNvPr id="30726" name="Picture 4" descr="Steam_ma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0413" y="76200"/>
            <a:ext cx="1944688" cy="1624013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/>
            <a:tailEnd/>
          </a:ln>
        </p:spPr>
      </p:pic>
      <p:sp>
        <p:nvSpPr>
          <p:cNvPr id="30727" name="Text Box 5"/>
          <p:cNvSpPr txBox="1">
            <a:spLocks noChangeArrowheads="1"/>
          </p:cNvSpPr>
          <p:nvPr/>
        </p:nvSpPr>
        <p:spPr bwMode="auto">
          <a:xfrm>
            <a:off x="8068253" y="1716088"/>
            <a:ext cx="119062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de-DE" sz="1400" dirty="0">
                <a:latin typeface="Arial" pitchFamily="34" charset="0"/>
              </a:rPr>
              <a:t>Steam Man</a:t>
            </a:r>
          </a:p>
        </p:txBody>
      </p:sp>
      <p:sp>
        <p:nvSpPr>
          <p:cNvPr id="30729" name="Text Box 7"/>
          <p:cNvSpPr txBox="1">
            <a:spLocks noChangeArrowheads="1"/>
          </p:cNvSpPr>
          <p:nvPr/>
        </p:nvSpPr>
        <p:spPr bwMode="auto">
          <a:xfrm>
            <a:off x="6732240" y="6510386"/>
            <a:ext cx="119062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400" dirty="0" err="1">
                <a:latin typeface="Arial" pitchFamily="34" charset="0"/>
              </a:rPr>
              <a:t>Unimate</a:t>
            </a:r>
            <a:endParaRPr lang="de-DE" sz="1400" dirty="0">
              <a:latin typeface="Arial" pitchFamily="34" charset="0"/>
            </a:endParaRPr>
          </a:p>
        </p:txBody>
      </p:sp>
      <p:pic>
        <p:nvPicPr>
          <p:cNvPr id="30730" name="Picture 8" descr="46337762ec4613560bef4c87f18e15f8_image_document_large_featured_borderles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7318" y="836745"/>
            <a:ext cx="1545357" cy="2228997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  <a:headEnd/>
            <a:tailEnd/>
          </a:ln>
        </p:spPr>
      </p:pic>
      <p:sp>
        <p:nvSpPr>
          <p:cNvPr id="30731" name="Text Box 9"/>
          <p:cNvSpPr txBox="1">
            <a:spLocks noChangeArrowheads="1"/>
          </p:cNvSpPr>
          <p:nvPr/>
        </p:nvSpPr>
        <p:spPr bwMode="auto">
          <a:xfrm>
            <a:off x="5771631" y="3059674"/>
            <a:ext cx="119062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400" dirty="0" err="1">
                <a:latin typeface="Arial" pitchFamily="34" charset="0"/>
              </a:rPr>
              <a:t>Sabor</a:t>
            </a:r>
            <a:r>
              <a:rPr lang="de-DE" sz="1400" dirty="0">
                <a:latin typeface="Arial" pitchFamily="34" charset="0"/>
              </a:rPr>
              <a:t> IV</a:t>
            </a:r>
          </a:p>
        </p:txBody>
      </p:sp>
      <p:pic>
        <p:nvPicPr>
          <p:cNvPr id="30732" name="Picture 11" descr="C:\office\Promotion\PromoSVN\DasDokument\images\Einleitung\televox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52461" y="2206360"/>
            <a:ext cx="1442640" cy="2334523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/>
            <a:tailEnd/>
          </a:ln>
        </p:spPr>
      </p:pic>
      <p:sp>
        <p:nvSpPr>
          <p:cNvPr id="30733" name="Text Box 7"/>
          <p:cNvSpPr txBox="1">
            <a:spLocks noChangeArrowheads="1"/>
          </p:cNvSpPr>
          <p:nvPr/>
        </p:nvSpPr>
        <p:spPr bwMode="auto">
          <a:xfrm>
            <a:off x="6866406" y="4061736"/>
            <a:ext cx="119062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400" dirty="0" err="1">
                <a:latin typeface="Arial" pitchFamily="34" charset="0"/>
              </a:rPr>
              <a:t>Televox</a:t>
            </a:r>
            <a:endParaRPr lang="de-DE" sz="1400" dirty="0">
              <a:latin typeface="Arial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CBB283E-EE7A-46E8-9EF9-15A3B56A25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460266"/>
            <a:ext cx="2390906" cy="19935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457200" y="6664275"/>
            <a:ext cx="2133600" cy="365125"/>
          </a:xfrm>
        </p:spPr>
        <p:txBody>
          <a:bodyPr/>
          <a:lstStyle/>
          <a:p>
            <a:pPr>
              <a:defRPr/>
            </a:pPr>
            <a:fld id="{5E59B621-1ECD-4E77-AAB9-3B4C429E7BDE}" type="slidenum">
              <a:rPr lang="de-DE"/>
              <a:pPr>
                <a:defRPr/>
              </a:pPr>
              <a:t>11</a:t>
            </a:fld>
            <a:endParaRPr lang="de-DE"/>
          </a:p>
        </p:txBody>
      </p:sp>
      <p:sp>
        <p:nvSpPr>
          <p:cNvPr id="6" name="Foliennummernplatzhalter 3"/>
          <p:cNvSpPr txBox="1">
            <a:spLocks noGrp="1"/>
          </p:cNvSpPr>
          <p:nvPr/>
        </p:nvSpPr>
        <p:spPr bwMode="auto">
          <a:xfrm>
            <a:off x="8458200" y="6324600"/>
            <a:ext cx="609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fld id="{635CF222-D229-4A48-95CE-1F474297CF7A}" type="slidenum">
              <a:rPr lang="de-DE" sz="1400">
                <a:latin typeface="+mn-lt"/>
                <a:ea typeface="+mn-ea"/>
              </a:rPr>
              <a:pPr algn="r" eaLnBrk="0" hangingPunct="0">
                <a:defRPr/>
              </a:pPr>
              <a:t>11</a:t>
            </a:fld>
            <a:endParaRPr lang="de-DE" sz="1400">
              <a:latin typeface="+mn-lt"/>
              <a:ea typeface="+mn-ea"/>
            </a:endParaRP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4337"/>
            <a:ext cx="8229600" cy="1143000"/>
          </a:xfrm>
        </p:spPr>
        <p:txBody>
          <a:bodyPr/>
          <a:lstStyle/>
          <a:p>
            <a:pPr eaLnBrk="1" hangingPunct="1"/>
            <a:r>
              <a:rPr lang="de-DE" dirty="0"/>
              <a:t>Geschichte der Robotik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069925"/>
            <a:ext cx="5207000" cy="53340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de-DE" dirty="0"/>
              <a:t>1959, Planet Corp., erster kommerzieller Roboter (Steuerung durch Kurvenscheiben &amp; Begrenzungsschalter)</a:t>
            </a:r>
          </a:p>
          <a:p>
            <a:pPr eaLnBrk="1" hangingPunct="1"/>
            <a:endParaRPr lang="de-DE" dirty="0"/>
          </a:p>
          <a:p>
            <a:pPr eaLnBrk="1" hangingPunct="1"/>
            <a:r>
              <a:rPr lang="de-DE" dirty="0"/>
              <a:t>1961, Installation eines Roboters des Typs „</a:t>
            </a:r>
            <a:r>
              <a:rPr lang="de-DE" dirty="0" err="1"/>
              <a:t>Unimate</a:t>
            </a:r>
            <a:r>
              <a:rPr lang="de-DE" dirty="0"/>
              <a:t>“ bei Ford</a:t>
            </a:r>
          </a:p>
          <a:p>
            <a:pPr eaLnBrk="1" hangingPunct="1">
              <a:buFontTx/>
              <a:buNone/>
            </a:pPr>
            <a:endParaRPr lang="de-DE" dirty="0">
              <a:solidFill>
                <a:schemeClr val="hlink"/>
              </a:solidFill>
            </a:endParaRPr>
          </a:p>
          <a:p>
            <a:pPr eaLnBrk="1" hangingPunct="1"/>
            <a:r>
              <a:rPr lang="de-DE" dirty="0"/>
              <a:t>1968, Charles A. Ross, „</a:t>
            </a:r>
            <a:r>
              <a:rPr lang="de-DE" dirty="0" err="1"/>
              <a:t>Shakey</a:t>
            </a:r>
            <a:r>
              <a:rPr lang="de-DE" dirty="0"/>
              <a:t>“, Stanford Research Institute</a:t>
            </a:r>
          </a:p>
          <a:p>
            <a:pPr eaLnBrk="1" hangingPunct="1"/>
            <a:endParaRPr lang="de-DE" dirty="0"/>
          </a:p>
        </p:txBody>
      </p:sp>
      <p:pic>
        <p:nvPicPr>
          <p:cNvPr id="31750" name="Picture 4" descr="Shake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163" y="2657425"/>
            <a:ext cx="3243262" cy="3586163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/>
            <a:tailEnd/>
          </a:ln>
        </p:spPr>
      </p:pic>
      <p:pic>
        <p:nvPicPr>
          <p:cNvPr id="31751" name="Picture 5" descr="shake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9925" y="1289000"/>
            <a:ext cx="1801813" cy="2335213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7CF461-E5A5-465D-A908-52E59B2EEB0A}" type="slidenum">
              <a:rPr lang="de-DE"/>
              <a:pPr>
                <a:defRPr/>
              </a:pPr>
              <a:t>12</a:t>
            </a:fld>
            <a:endParaRPr lang="de-DE"/>
          </a:p>
        </p:txBody>
      </p:sp>
      <p:sp>
        <p:nvSpPr>
          <p:cNvPr id="5" name="Foliennummernplatzhalter 3"/>
          <p:cNvSpPr txBox="1">
            <a:spLocks noGrp="1"/>
          </p:cNvSpPr>
          <p:nvPr/>
        </p:nvSpPr>
        <p:spPr bwMode="auto">
          <a:xfrm>
            <a:off x="8458200" y="6324600"/>
            <a:ext cx="609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fld id="{B23995FF-4DD8-44AD-AA41-32C1EA6F3CEF}" type="slidenum">
              <a:rPr lang="de-DE" sz="1400">
                <a:latin typeface="+mn-lt"/>
                <a:ea typeface="+mn-ea"/>
              </a:rPr>
              <a:pPr algn="r" eaLnBrk="0" hangingPunct="0">
                <a:defRPr/>
              </a:pPr>
              <a:t>12</a:t>
            </a:fld>
            <a:endParaRPr lang="de-DE" sz="1400">
              <a:latin typeface="+mn-lt"/>
              <a:ea typeface="+mn-ea"/>
            </a:endParaRPr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/>
              <a:t>Geschichte der Robotik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11138" y="1256506"/>
            <a:ext cx="5711825" cy="5334000"/>
          </a:xfrm>
        </p:spPr>
        <p:txBody>
          <a:bodyPr>
            <a:normAutofit fontScale="92500" lnSpcReduction="10000"/>
          </a:bodyPr>
          <a:lstStyle/>
          <a:p>
            <a:r>
              <a:rPr lang="de-DE" sz="2800" dirty="0"/>
              <a:t>1970er: in Deutschland bei Mercedes-Benz in der Automobilproduktion eingesetzt.</a:t>
            </a:r>
          </a:p>
          <a:p>
            <a:r>
              <a:rPr lang="de-DE" sz="2800" dirty="0"/>
              <a:t>Im Jahr 1973 baute der deutsche </a:t>
            </a:r>
            <a:r>
              <a:rPr lang="de-DE" sz="2800" dirty="0" err="1"/>
              <a:t>Robotikpionier</a:t>
            </a:r>
            <a:r>
              <a:rPr lang="de-DE" sz="2800" dirty="0"/>
              <a:t> KUKA den weltweit ersten Industrieroboter mit sechs elektro- mechanisch angetriebenen Achsen, bekannt als Famulus.</a:t>
            </a:r>
          </a:p>
          <a:p>
            <a:pPr eaLnBrk="1" hangingPunct="1"/>
            <a:r>
              <a:rPr lang="de-DE" sz="2800" dirty="0"/>
              <a:t>1973, Waseda-Universität Tokyo</a:t>
            </a:r>
            <a:br>
              <a:rPr lang="de-DE" sz="2800" dirty="0"/>
            </a:br>
            <a:r>
              <a:rPr lang="de-DE" sz="2800" dirty="0"/>
              <a:t>erster humanoider Roboter: Wabot-1</a:t>
            </a:r>
          </a:p>
          <a:p>
            <a:pPr eaLnBrk="1" hangingPunct="1"/>
            <a:r>
              <a:rPr lang="de-DE" sz="2800" dirty="0"/>
              <a:t>1974, Entwicklung der Sprache AL</a:t>
            </a:r>
          </a:p>
          <a:p>
            <a:pPr eaLnBrk="1" hangingPunct="1"/>
            <a:r>
              <a:rPr lang="de-DE" sz="2800" dirty="0"/>
              <a:t>1978, PUMA (</a:t>
            </a:r>
            <a:r>
              <a:rPr lang="de-DE" sz="2800" dirty="0" err="1"/>
              <a:t>Programmable</a:t>
            </a:r>
            <a:r>
              <a:rPr lang="de-DE" sz="2800" dirty="0"/>
              <a:t> Universal </a:t>
            </a:r>
            <a:r>
              <a:rPr lang="de-DE" sz="2800" dirty="0" err="1"/>
              <a:t>Machine</a:t>
            </a:r>
            <a:r>
              <a:rPr lang="de-DE" sz="2800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Assembly) von </a:t>
            </a:r>
            <a:r>
              <a:rPr lang="de-DE" sz="2800" dirty="0" err="1"/>
              <a:t>Unimation</a:t>
            </a:r>
            <a:endParaRPr lang="de-DE" sz="2800" dirty="0"/>
          </a:p>
          <a:p>
            <a:pPr eaLnBrk="1" hangingPunct="1">
              <a:buFontTx/>
              <a:buNone/>
            </a:pPr>
            <a:endParaRPr lang="de-DE" dirty="0"/>
          </a:p>
          <a:p>
            <a:pPr eaLnBrk="1" hangingPunct="1">
              <a:buFontTx/>
              <a:buNone/>
            </a:pPr>
            <a:endParaRPr lang="de-DE" dirty="0"/>
          </a:p>
        </p:txBody>
      </p:sp>
      <p:pic>
        <p:nvPicPr>
          <p:cNvPr id="32774" name="Picture 4" descr="robo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0932" y="4953001"/>
            <a:ext cx="2816225" cy="1785937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/>
            <a:tailEnd/>
          </a:ln>
        </p:spPr>
      </p:pic>
      <p:pic>
        <p:nvPicPr>
          <p:cNvPr id="32775" name="Picture 5" descr="C:\office\Promotion\PromoSVN\DasDokument\images\Einleitung\WABOT-1-197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4912" y="119062"/>
            <a:ext cx="1512888" cy="2274887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/>
            <a:tailEnd/>
          </a:ln>
        </p:spPr>
      </p:pic>
      <p:sp>
        <p:nvSpPr>
          <p:cNvPr id="32776" name="Text Box 5"/>
          <p:cNvSpPr txBox="1">
            <a:spLocks noChangeArrowheads="1"/>
          </p:cNvSpPr>
          <p:nvPr/>
        </p:nvSpPr>
        <p:spPr bwMode="auto">
          <a:xfrm>
            <a:off x="8289925" y="2457464"/>
            <a:ext cx="85407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l"/>
            <a:r>
              <a:rPr lang="de-DE" sz="1400" dirty="0">
                <a:latin typeface="Arial" pitchFamily="34" charset="0"/>
              </a:rPr>
              <a:t>Wabot-1</a:t>
            </a:r>
          </a:p>
        </p:txBody>
      </p:sp>
      <p:sp>
        <p:nvSpPr>
          <p:cNvPr id="32777" name="Text Box 5"/>
          <p:cNvSpPr txBox="1">
            <a:spLocks noChangeArrowheads="1"/>
          </p:cNvSpPr>
          <p:nvPr/>
        </p:nvSpPr>
        <p:spPr bwMode="auto">
          <a:xfrm>
            <a:off x="5476082" y="6477821"/>
            <a:ext cx="704850" cy="3079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l"/>
            <a:r>
              <a:rPr lang="de-DE" sz="1400" dirty="0">
                <a:latin typeface="Arial" pitchFamily="34" charset="0"/>
              </a:rPr>
              <a:t>PUMA</a:t>
            </a:r>
          </a:p>
        </p:txBody>
      </p:sp>
      <p:pic>
        <p:nvPicPr>
          <p:cNvPr id="1026" name="Picture 2" descr="Famulus vom Robotik-Pionier KUKA">
            <a:extLst>
              <a:ext uri="{FF2B5EF4-FFF2-40B4-BE49-F238E27FC236}">
                <a16:creationId xmlns:a16="http://schemas.microsoft.com/office/drawing/2014/main" id="{FCBD243F-9062-4368-A767-047299AFE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348" y="2747562"/>
            <a:ext cx="3379652" cy="189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5">
            <a:extLst>
              <a:ext uri="{FF2B5EF4-FFF2-40B4-BE49-F238E27FC236}">
                <a16:creationId xmlns:a16="http://schemas.microsoft.com/office/drawing/2014/main" id="{BB62916C-5930-4E74-AF28-8F7FF72A190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172400" y="4616263"/>
            <a:ext cx="2199108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de-DE" sz="1400" dirty="0">
                <a:latin typeface="Arial" pitchFamily="34" charset="0"/>
              </a:rPr>
              <a:t>Famulus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F0317B-A0AD-415F-AE4F-D57715F10484}" type="slidenum">
              <a:rPr lang="de-DE"/>
              <a:pPr>
                <a:defRPr/>
              </a:pPr>
              <a:t>13</a:t>
            </a:fld>
            <a:endParaRPr lang="de-DE"/>
          </a:p>
        </p:txBody>
      </p:sp>
      <p:sp>
        <p:nvSpPr>
          <p:cNvPr id="6" name="Foliennummernplatzhalter 3"/>
          <p:cNvSpPr txBox="1">
            <a:spLocks noGrp="1"/>
          </p:cNvSpPr>
          <p:nvPr/>
        </p:nvSpPr>
        <p:spPr bwMode="auto">
          <a:xfrm>
            <a:off x="8458200" y="6324600"/>
            <a:ext cx="609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fld id="{26887033-B878-41FA-A79A-4080CBC3211A}" type="slidenum">
              <a:rPr lang="de-DE" sz="1400">
                <a:latin typeface="+mn-lt"/>
                <a:ea typeface="+mn-ea"/>
              </a:rPr>
              <a:pPr algn="r" eaLnBrk="0" hangingPunct="0">
                <a:defRPr/>
              </a:pPr>
              <a:t>13</a:t>
            </a:fld>
            <a:endParaRPr lang="de-DE" sz="1400">
              <a:latin typeface="+mn-lt"/>
              <a:ea typeface="+mn-ea"/>
            </a:endParaRP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/>
              <a:t>Geschichte der Robotik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599" y="1387475"/>
            <a:ext cx="6215063" cy="5334000"/>
          </a:xfrm>
        </p:spPr>
        <p:txBody>
          <a:bodyPr/>
          <a:lstStyle/>
          <a:p>
            <a:pPr eaLnBrk="1" hangingPunct="1"/>
            <a:r>
              <a:rPr lang="de-DE" dirty="0"/>
              <a:t>1984, Wabot-2, Prof. Ichiro Kato,  Waseda Universität, Tokyo</a:t>
            </a:r>
          </a:p>
          <a:p>
            <a:pPr marL="0" indent="0" eaLnBrk="1" hangingPunct="1">
              <a:buNone/>
            </a:pPr>
            <a:r>
              <a:rPr lang="de-DE" dirty="0"/>
              <a:t>   Erkennt Noten und spielt sie </a:t>
            </a:r>
          </a:p>
          <a:p>
            <a:pPr eaLnBrk="1" hangingPunct="1"/>
            <a:r>
              <a:rPr lang="de-DE" dirty="0"/>
              <a:t>1985, 3-Finger Salisbury-Hand, Stanford/JPL</a:t>
            </a:r>
          </a:p>
          <a:p>
            <a:pPr eaLnBrk="1" hangingPunct="1"/>
            <a:endParaRPr lang="de-DE" dirty="0"/>
          </a:p>
        </p:txBody>
      </p:sp>
      <p:pic>
        <p:nvPicPr>
          <p:cNvPr id="3379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56" y="1191344"/>
            <a:ext cx="2039144" cy="2837870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 type="none" w="sm" len="sm"/>
            <a:tailEnd type="none" w="sm" len="sm"/>
          </a:ln>
        </p:spPr>
      </p:pic>
      <p:sp>
        <p:nvSpPr>
          <p:cNvPr id="33799" name="Text Box 5"/>
          <p:cNvSpPr txBox="1">
            <a:spLocks noChangeArrowheads="1"/>
          </p:cNvSpPr>
          <p:nvPr/>
        </p:nvSpPr>
        <p:spPr bwMode="auto">
          <a:xfrm>
            <a:off x="8198247" y="4138635"/>
            <a:ext cx="85407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l"/>
            <a:r>
              <a:rPr lang="de-DE" sz="1400" dirty="0">
                <a:latin typeface="Arial" pitchFamily="34" charset="0"/>
              </a:rPr>
              <a:t>Wabot-2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CAF38E4-7474-4BF8-80FA-CBC5DC8ECE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3" y="4443435"/>
            <a:ext cx="2977838" cy="198770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68B9101-9A01-404D-B520-F6616E0F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825" y="4443435"/>
            <a:ext cx="5286452" cy="198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73DD7D-1319-4CC8-8105-B5E1DFFB547C}" type="slidenum">
              <a:rPr lang="de-DE"/>
              <a:pPr>
                <a:defRPr/>
              </a:pPr>
              <a:t>14</a:t>
            </a:fld>
            <a:endParaRPr lang="de-DE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8458200" y="6324600"/>
            <a:ext cx="609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fld id="{6C24AD2A-2C8B-4C6A-80C5-B7E94800F3E2}" type="slidenum">
              <a:rPr lang="de-DE" sz="1400">
                <a:latin typeface="+mn-lt"/>
                <a:ea typeface="+mn-ea"/>
              </a:rPr>
              <a:pPr algn="r" eaLnBrk="0" hangingPunct="0">
                <a:defRPr/>
              </a:pPr>
              <a:t>14</a:t>
            </a:fld>
            <a:endParaRPr lang="de-DE" sz="1400">
              <a:latin typeface="+mn-lt"/>
              <a:ea typeface="+mn-ea"/>
            </a:endParaRPr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/>
              <a:t>Geschichte der Robotik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484784"/>
            <a:ext cx="82296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1996, Sojourner</a:t>
            </a:r>
          </a:p>
          <a:p>
            <a:pPr eaLnBrk="1" hangingPunct="1"/>
            <a:r>
              <a:rPr lang="en-US" sz="2400" dirty="0"/>
              <a:t>1998, DLR Hand</a:t>
            </a:r>
          </a:p>
          <a:p>
            <a:pPr eaLnBrk="1" hangingPunct="1"/>
            <a:r>
              <a:rPr lang="en-US" sz="2400" dirty="0"/>
              <a:t>1998 The Sociable Machine </a:t>
            </a:r>
            <a:br>
              <a:rPr lang="en-US" sz="2400" dirty="0"/>
            </a:br>
            <a:r>
              <a:rPr lang="en-US" sz="2400" dirty="0"/>
              <a:t>Project, Kismet</a:t>
            </a:r>
          </a:p>
          <a:p>
            <a:pPr eaLnBrk="1" hangingPunct="1"/>
            <a:r>
              <a:rPr lang="en-US" sz="2400" dirty="0"/>
              <a:t>2005, </a:t>
            </a:r>
            <a:r>
              <a:rPr lang="en-US" sz="2400" dirty="0" err="1"/>
              <a:t>Wakamaru</a:t>
            </a:r>
            <a:endParaRPr lang="en-US" sz="2400" dirty="0"/>
          </a:p>
          <a:p>
            <a:pPr eaLnBrk="1" hangingPunct="1"/>
            <a:endParaRPr lang="de-DE" sz="2400" dirty="0"/>
          </a:p>
          <a:p>
            <a:pPr eaLnBrk="1" hangingPunct="1"/>
            <a:endParaRPr lang="de-DE" sz="2400" dirty="0"/>
          </a:p>
        </p:txBody>
      </p:sp>
      <p:pic>
        <p:nvPicPr>
          <p:cNvPr id="3482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1268413"/>
            <a:ext cx="2254250" cy="2509837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 type="none" w="sm" len="sm"/>
            <a:tailEnd type="none" w="sm" len="sm"/>
          </a:ln>
        </p:spPr>
      </p:pic>
      <p:sp>
        <p:nvSpPr>
          <p:cNvPr id="34823" name="Text Box 5"/>
          <p:cNvSpPr txBox="1">
            <a:spLocks noChangeArrowheads="1"/>
          </p:cNvSpPr>
          <p:nvPr/>
        </p:nvSpPr>
        <p:spPr bwMode="auto">
          <a:xfrm>
            <a:off x="5724525" y="1268413"/>
            <a:ext cx="1022350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l"/>
            <a:r>
              <a:rPr lang="de-DE" sz="1400">
                <a:latin typeface="Arial" pitchFamily="34" charset="0"/>
              </a:rPr>
              <a:t>DLR-Hand</a:t>
            </a:r>
          </a:p>
        </p:txBody>
      </p:sp>
      <p:sp>
        <p:nvSpPr>
          <p:cNvPr id="34824" name="Text Box 6"/>
          <p:cNvSpPr txBox="1">
            <a:spLocks noChangeArrowheads="1"/>
          </p:cNvSpPr>
          <p:nvPr/>
        </p:nvSpPr>
        <p:spPr bwMode="auto">
          <a:xfrm>
            <a:off x="8237538" y="5661025"/>
            <a:ext cx="72707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l"/>
            <a:r>
              <a:rPr lang="de-DE" sz="1400">
                <a:latin typeface="Arial" pitchFamily="34" charset="0"/>
              </a:rPr>
              <a:t>Kismet</a:t>
            </a:r>
          </a:p>
        </p:txBody>
      </p:sp>
      <p:pic>
        <p:nvPicPr>
          <p:cNvPr id="3482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4365104"/>
            <a:ext cx="3025775" cy="2352675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 type="none" w="sm" len="sm"/>
            <a:tailEnd type="none" w="sm" len="sm"/>
          </a:ln>
        </p:spPr>
      </p:pic>
      <p:sp>
        <p:nvSpPr>
          <p:cNvPr id="34826" name="Text Box 8"/>
          <p:cNvSpPr txBox="1">
            <a:spLocks noChangeArrowheads="1"/>
          </p:cNvSpPr>
          <p:nvPr/>
        </p:nvSpPr>
        <p:spPr bwMode="auto">
          <a:xfrm>
            <a:off x="3492500" y="5589588"/>
            <a:ext cx="952500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l"/>
            <a:r>
              <a:rPr lang="de-DE" sz="1400">
                <a:latin typeface="Arial" pitchFamily="34" charset="0"/>
              </a:rPr>
              <a:t>Sojourner</a:t>
            </a:r>
          </a:p>
        </p:txBody>
      </p:sp>
      <p:sp>
        <p:nvSpPr>
          <p:cNvPr id="34827" name="Text Box 9"/>
          <p:cNvSpPr txBox="1">
            <a:spLocks noChangeArrowheads="1"/>
          </p:cNvSpPr>
          <p:nvPr/>
        </p:nvSpPr>
        <p:spPr bwMode="auto">
          <a:xfrm>
            <a:off x="4067175" y="5157788"/>
            <a:ext cx="1041400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l"/>
            <a:r>
              <a:rPr lang="de-DE" sz="1400">
                <a:latin typeface="Arial" pitchFamily="34" charset="0"/>
              </a:rPr>
              <a:t>Wakamaru</a:t>
            </a:r>
          </a:p>
        </p:txBody>
      </p:sp>
      <p:pic>
        <p:nvPicPr>
          <p:cNvPr id="34828" name="Picture 10" descr="wakamaru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94200" y="1694892"/>
            <a:ext cx="2278063" cy="3252788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/>
            <a:tailEnd/>
          </a:ln>
        </p:spPr>
      </p:pic>
      <p:pic>
        <p:nvPicPr>
          <p:cNvPr id="34829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57888" y="3644900"/>
            <a:ext cx="2286000" cy="2286000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B0ED91-9311-47BC-8CC4-C29E07760BE1}" type="slidenum">
              <a:rPr lang="de-DE"/>
              <a:pPr>
                <a:defRPr/>
              </a:pPr>
              <a:t>15</a:t>
            </a:fld>
            <a:endParaRPr lang="de-DE"/>
          </a:p>
        </p:txBody>
      </p:sp>
      <p:sp>
        <p:nvSpPr>
          <p:cNvPr id="9" name="Foliennummernplatzhalter 3"/>
          <p:cNvSpPr txBox="1">
            <a:spLocks noGrp="1"/>
          </p:cNvSpPr>
          <p:nvPr/>
        </p:nvSpPr>
        <p:spPr bwMode="auto">
          <a:xfrm>
            <a:off x="8458200" y="6324600"/>
            <a:ext cx="609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fld id="{482427B5-24E5-416B-BD2B-988B7208DCF7}" type="slidenum">
              <a:rPr lang="de-DE" sz="1400">
                <a:latin typeface="+mn-lt"/>
                <a:ea typeface="+mn-ea"/>
              </a:rPr>
              <a:pPr algn="r" eaLnBrk="0" hangingPunct="0">
                <a:defRPr/>
              </a:pPr>
              <a:t>15</a:t>
            </a:fld>
            <a:endParaRPr lang="de-DE" sz="1400">
              <a:latin typeface="+mn-lt"/>
              <a:ea typeface="+mn-ea"/>
            </a:endParaRP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/>
              <a:t>Geschichte der Robotik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pPr eaLnBrk="1" hangingPunct="1"/>
            <a:r>
              <a:rPr lang="de-DE" dirty="0"/>
              <a:t>2005, New </a:t>
            </a:r>
            <a:r>
              <a:rPr lang="de-DE" dirty="0" err="1"/>
              <a:t>Asimo</a:t>
            </a:r>
            <a:endParaRPr lang="de-DE" dirty="0"/>
          </a:p>
          <a:p>
            <a:pPr eaLnBrk="1" hangingPunct="1"/>
            <a:endParaRPr lang="de-DE" dirty="0"/>
          </a:p>
        </p:txBody>
      </p:sp>
      <p:pic>
        <p:nvPicPr>
          <p:cNvPr id="35846" name="Picture 5" descr="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2938" y="1198563"/>
            <a:ext cx="3175000" cy="4751387"/>
          </a:xfrm>
          <a:prstGeom prst="rect">
            <a:avLst/>
          </a:prstGeom>
          <a:noFill/>
          <a:ln w="38100" algn="ctr">
            <a:solidFill>
              <a:srgbClr val="A50021"/>
            </a:solidFill>
            <a:miter lim="800000"/>
            <a:headEnd/>
            <a:tailEnd/>
          </a:ln>
        </p:spPr>
      </p:pic>
      <p:pic>
        <p:nvPicPr>
          <p:cNvPr id="35847" name="Picture 6" descr="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1818" y="3062990"/>
            <a:ext cx="2495550" cy="2562225"/>
          </a:xfrm>
          <a:prstGeom prst="rect">
            <a:avLst/>
          </a:prstGeom>
          <a:noFill/>
          <a:ln w="38100" algn="ctr">
            <a:solidFill>
              <a:srgbClr val="A50021"/>
            </a:solidFill>
            <a:miter lim="800000"/>
            <a:headEnd/>
            <a:tailEnd/>
          </a:ln>
        </p:spPr>
      </p:pic>
      <p:sp>
        <p:nvSpPr>
          <p:cNvPr id="35848" name="Rectangle 7"/>
          <p:cNvSpPr>
            <a:spLocks noChangeArrowheads="1"/>
          </p:cNvSpPr>
          <p:nvPr/>
        </p:nvSpPr>
        <p:spPr bwMode="auto">
          <a:xfrm>
            <a:off x="3276600" y="2060575"/>
            <a:ext cx="1630363" cy="11557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l"/>
            <a:r>
              <a:rPr lang="en-US" sz="1400" b="1">
                <a:latin typeface="Arial" pitchFamily="34" charset="0"/>
              </a:rPr>
              <a:t>Size</a:t>
            </a:r>
          </a:p>
          <a:p>
            <a:pPr algn="l"/>
            <a:r>
              <a:rPr lang="en-US" sz="1400">
                <a:latin typeface="Arial" pitchFamily="34" charset="0"/>
              </a:rPr>
              <a:t>Height: 	130cm</a:t>
            </a:r>
          </a:p>
          <a:p>
            <a:pPr algn="l"/>
            <a:r>
              <a:rPr lang="en-US" sz="1400">
                <a:latin typeface="Arial" pitchFamily="34" charset="0"/>
              </a:rPr>
              <a:t>Width: 	45cm</a:t>
            </a:r>
          </a:p>
          <a:p>
            <a:pPr algn="l"/>
            <a:r>
              <a:rPr lang="en-US" sz="1400">
                <a:latin typeface="Arial" pitchFamily="34" charset="0"/>
              </a:rPr>
              <a:t>Depth: 	37cm</a:t>
            </a:r>
          </a:p>
          <a:p>
            <a:pPr algn="l"/>
            <a:r>
              <a:rPr lang="en-US" sz="1400">
                <a:latin typeface="Arial" pitchFamily="34" charset="0"/>
              </a:rPr>
              <a:t>Weight: 	54Kg</a:t>
            </a:r>
          </a:p>
        </p:txBody>
      </p:sp>
      <p:sp>
        <p:nvSpPr>
          <p:cNvPr id="35849" name="Rectangle 8"/>
          <p:cNvSpPr>
            <a:spLocks noChangeArrowheads="1"/>
          </p:cNvSpPr>
          <p:nvPr/>
        </p:nvSpPr>
        <p:spPr bwMode="auto">
          <a:xfrm>
            <a:off x="468313" y="4868862"/>
            <a:ext cx="4873625" cy="13849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latin typeface="Arial" pitchFamily="34" charset="0"/>
              </a:rPr>
              <a:t>Performance</a:t>
            </a:r>
          </a:p>
          <a:p>
            <a:pPr algn="l"/>
            <a:r>
              <a:rPr lang="en-US" sz="1400" dirty="0">
                <a:latin typeface="Arial" pitchFamily="34" charset="0"/>
              </a:rPr>
              <a:t>Running speed: 	       6km/h</a:t>
            </a:r>
          </a:p>
          <a:p>
            <a:r>
              <a:rPr lang="en-US" sz="1400" dirty="0">
                <a:latin typeface="Arial" pitchFamily="34" charset="0"/>
              </a:rPr>
              <a:t>Operational Time:(Walking) 40minutes</a:t>
            </a:r>
            <a:br>
              <a:rPr lang="en-US" sz="1400" dirty="0">
                <a:latin typeface="Arial" pitchFamily="34" charset="0"/>
              </a:rPr>
            </a:br>
            <a:br>
              <a:rPr lang="en-US" sz="1400" dirty="0">
                <a:latin typeface="Arial" pitchFamily="34" charset="0"/>
              </a:rPr>
            </a:br>
            <a:r>
              <a:rPr lang="en-US" sz="1400" b="1" dirty="0">
                <a:latin typeface="Arial" pitchFamily="34" charset="0"/>
              </a:rPr>
              <a:t>Movie</a:t>
            </a:r>
            <a:br>
              <a:rPr lang="en-US" sz="1400" dirty="0">
                <a:latin typeface="Arial" pitchFamily="34" charset="0"/>
              </a:rPr>
            </a:br>
            <a:r>
              <a:rPr lang="en-US" sz="1400" dirty="0">
                <a:latin typeface="Arial" pitchFamily="34" charset="0"/>
              </a:rPr>
              <a:t>https://www.youtube.com/watch?v=1urL_X_vp7w&amp;t=158s</a:t>
            </a:r>
          </a:p>
        </p:txBody>
      </p:sp>
      <p:sp>
        <p:nvSpPr>
          <p:cNvPr id="35850" name="Rectangle 9"/>
          <p:cNvSpPr>
            <a:spLocks noChangeArrowheads="1"/>
          </p:cNvSpPr>
          <p:nvPr/>
        </p:nvSpPr>
        <p:spPr bwMode="auto">
          <a:xfrm>
            <a:off x="3276600" y="3287713"/>
            <a:ext cx="1898650" cy="15811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l"/>
            <a:r>
              <a:rPr lang="en-US" sz="1400" b="1">
                <a:latin typeface="Arial" pitchFamily="34" charset="0"/>
              </a:rPr>
              <a:t>Degrees of Freedom</a:t>
            </a:r>
          </a:p>
          <a:p>
            <a:pPr algn="l"/>
            <a:r>
              <a:rPr lang="en-US" sz="1400">
                <a:latin typeface="Arial" pitchFamily="34" charset="0"/>
              </a:rPr>
              <a:t>Head: 	3</a:t>
            </a:r>
          </a:p>
          <a:p>
            <a:pPr algn="l"/>
            <a:r>
              <a:rPr lang="en-US" sz="1400">
                <a:latin typeface="Arial" pitchFamily="34" charset="0"/>
              </a:rPr>
              <a:t>Arm: 	7 × 2</a:t>
            </a:r>
          </a:p>
          <a:p>
            <a:pPr algn="l"/>
            <a:r>
              <a:rPr lang="en-US" sz="1400">
                <a:latin typeface="Arial" pitchFamily="34" charset="0"/>
              </a:rPr>
              <a:t>Hand: 	2 × 2</a:t>
            </a:r>
          </a:p>
          <a:p>
            <a:pPr algn="l"/>
            <a:r>
              <a:rPr lang="en-US" sz="1400">
                <a:latin typeface="Arial" pitchFamily="34" charset="0"/>
              </a:rPr>
              <a:t>Torso: 	1</a:t>
            </a:r>
          </a:p>
          <a:p>
            <a:pPr algn="l"/>
            <a:r>
              <a:rPr lang="en-US" sz="1400">
                <a:latin typeface="Arial" pitchFamily="34" charset="0"/>
              </a:rPr>
              <a:t>Leg: 	6 × 2</a:t>
            </a:r>
          </a:p>
          <a:p>
            <a:pPr algn="l"/>
            <a:r>
              <a:rPr lang="en-US" sz="1400">
                <a:latin typeface="Arial" pitchFamily="34" charset="0"/>
              </a:rPr>
              <a:t>TOTAL 	34</a:t>
            </a:r>
            <a:endParaRPr lang="de-DE" sz="1400"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15E0E9-1076-4AE7-A711-2D27558C629C}" type="slidenum">
              <a:rPr lang="de-DE"/>
              <a:pPr>
                <a:defRPr/>
              </a:pPr>
              <a:t>16</a:t>
            </a:fld>
            <a:endParaRPr lang="de-DE"/>
          </a:p>
        </p:txBody>
      </p:sp>
      <p:sp>
        <p:nvSpPr>
          <p:cNvPr id="10" name="Foliennummernplatzhalter 3"/>
          <p:cNvSpPr txBox="1">
            <a:spLocks noGrp="1"/>
          </p:cNvSpPr>
          <p:nvPr/>
        </p:nvSpPr>
        <p:spPr bwMode="auto">
          <a:xfrm>
            <a:off x="8458200" y="6324600"/>
            <a:ext cx="609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fld id="{E652B0A4-9F09-401E-97A1-1FB3550EC6E1}" type="slidenum">
              <a:rPr lang="de-DE" sz="1400">
                <a:latin typeface="+mn-lt"/>
                <a:ea typeface="+mn-ea"/>
              </a:rPr>
              <a:pPr algn="r" eaLnBrk="0" hangingPunct="0">
                <a:defRPr/>
              </a:pPr>
              <a:t>16</a:t>
            </a:fld>
            <a:endParaRPr lang="de-DE" sz="1400">
              <a:latin typeface="+mn-lt"/>
              <a:ea typeface="+mn-ea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/>
              <a:t>Geschichte der Robotik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828378"/>
            <a:ext cx="8229600" cy="452596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2004, Grand Challenge</a:t>
            </a:r>
          </a:p>
          <a:p>
            <a:pPr lvl="1" eaLnBrk="1" hangingPunct="1"/>
            <a:r>
              <a:rPr lang="en-US" dirty="0" err="1"/>
              <a:t>Ghostrider</a:t>
            </a:r>
            <a:r>
              <a:rPr lang="en-US" dirty="0"/>
              <a:t>, Berkeley</a:t>
            </a:r>
          </a:p>
          <a:p>
            <a:pPr eaLnBrk="1" hangingPunct="1"/>
            <a:r>
              <a:rPr lang="en-US" dirty="0"/>
              <a:t>2005, Grand Challenge </a:t>
            </a:r>
          </a:p>
          <a:p>
            <a:pPr lvl="1" eaLnBrk="1" hangingPunct="1"/>
            <a:r>
              <a:rPr lang="en-US" dirty="0"/>
              <a:t>Stanford Racing Team</a:t>
            </a:r>
          </a:p>
          <a:p>
            <a:pPr eaLnBrk="1" hangingPunct="1"/>
            <a:r>
              <a:rPr lang="en-US" dirty="0"/>
              <a:t>2007, Urban Challenge </a:t>
            </a:r>
          </a:p>
          <a:p>
            <a:pPr lvl="1" eaLnBrk="1" hangingPunct="1"/>
            <a:r>
              <a:rPr lang="en-US" dirty="0"/>
              <a:t>Team </a:t>
            </a:r>
            <a:r>
              <a:rPr lang="en-US" dirty="0" err="1"/>
              <a:t>Annieway</a:t>
            </a:r>
            <a:endParaRPr lang="en-US" dirty="0"/>
          </a:p>
          <a:p>
            <a:pPr eaLnBrk="1" hangingPunct="1"/>
            <a:r>
              <a:rPr lang="en-US" dirty="0"/>
              <a:t>2011, </a:t>
            </a:r>
            <a:r>
              <a:rPr lang="en-US" dirty="0" err="1"/>
              <a:t>Straßenzulassung</a:t>
            </a:r>
            <a:endParaRPr lang="en-US" dirty="0"/>
          </a:p>
          <a:p>
            <a:pPr lvl="1" eaLnBrk="1" hangingPunct="1"/>
            <a:r>
              <a:rPr lang="en-US" dirty="0"/>
              <a:t>Google Autonomous</a:t>
            </a:r>
            <a:br>
              <a:rPr lang="en-US" dirty="0"/>
            </a:br>
            <a:r>
              <a:rPr lang="en-US" dirty="0"/>
              <a:t>Vehicle</a:t>
            </a:r>
          </a:p>
          <a:p>
            <a:pPr eaLnBrk="1" hangingPunct="1"/>
            <a:endParaRPr lang="de-DE" dirty="0"/>
          </a:p>
        </p:txBody>
      </p:sp>
      <p:sp>
        <p:nvSpPr>
          <p:cNvPr id="36870" name="Text Box 4"/>
          <p:cNvSpPr txBox="1">
            <a:spLocks noChangeArrowheads="1"/>
          </p:cNvSpPr>
          <p:nvPr/>
        </p:nvSpPr>
        <p:spPr bwMode="auto">
          <a:xfrm>
            <a:off x="5003800" y="1693441"/>
            <a:ext cx="1225550" cy="523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de-DE" sz="1400">
                <a:latin typeface="Arial" pitchFamily="34" charset="0"/>
              </a:rPr>
              <a:t>Stanford </a:t>
            </a:r>
            <a:br>
              <a:rPr lang="de-DE" sz="1400">
                <a:latin typeface="Arial" pitchFamily="34" charset="0"/>
              </a:rPr>
            </a:br>
            <a:r>
              <a:rPr lang="de-DE" sz="1400">
                <a:latin typeface="Arial" pitchFamily="34" charset="0"/>
              </a:rPr>
              <a:t>Racing Team</a:t>
            </a:r>
          </a:p>
        </p:txBody>
      </p:sp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7007225" y="3588916"/>
            <a:ext cx="1455738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l"/>
            <a:r>
              <a:rPr lang="de-DE" sz="1400">
                <a:latin typeface="Arial" pitchFamily="34" charset="0"/>
              </a:rPr>
              <a:t>Team Annieway</a:t>
            </a:r>
          </a:p>
        </p:txBody>
      </p:sp>
      <p:pic>
        <p:nvPicPr>
          <p:cNvPr id="36872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825" y="3009478"/>
            <a:ext cx="1751013" cy="1463675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368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37300" y="1136228"/>
            <a:ext cx="2543175" cy="1692275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 type="none" w="sm" len="sm"/>
            <a:tailEnd type="none" w="sm" len="sm"/>
          </a:ln>
        </p:spPr>
      </p:pic>
      <p:pic>
        <p:nvPicPr>
          <p:cNvPr id="36874" name="Picture 13" descr="Datei:Jurvetson Google driverless car trimme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5550" y="4665241"/>
            <a:ext cx="2574925" cy="1716087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/>
            <a:tailEnd/>
          </a:ln>
        </p:spPr>
      </p:pic>
      <p:sp>
        <p:nvSpPr>
          <p:cNvPr id="36875" name="Text Box 7"/>
          <p:cNvSpPr txBox="1">
            <a:spLocks noChangeArrowheads="1"/>
          </p:cNvSpPr>
          <p:nvPr/>
        </p:nvSpPr>
        <p:spPr bwMode="auto">
          <a:xfrm>
            <a:off x="5003800" y="5154191"/>
            <a:ext cx="1190625" cy="738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de-DE" sz="1400">
                <a:latin typeface="Arial" pitchFamily="34" charset="0"/>
              </a:rPr>
              <a:t>Google</a:t>
            </a:r>
            <a:br>
              <a:rPr lang="de-DE" sz="1400">
                <a:latin typeface="Arial" pitchFamily="34" charset="0"/>
              </a:rPr>
            </a:br>
            <a:r>
              <a:rPr lang="de-DE" sz="1400">
                <a:latin typeface="Arial" pitchFamily="34" charset="0"/>
              </a:rPr>
              <a:t>Autonomous</a:t>
            </a:r>
            <a:br>
              <a:rPr lang="de-DE" sz="1400">
                <a:latin typeface="Arial" pitchFamily="34" charset="0"/>
              </a:rPr>
            </a:br>
            <a:r>
              <a:rPr lang="de-DE" sz="1400">
                <a:latin typeface="Arial" pitchFamily="34" charset="0"/>
              </a:rPr>
              <a:t>Vehicle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B7384-7F3E-497F-AC56-A700D212556D}" type="slidenum">
              <a:rPr lang="de-DE"/>
              <a:pPr>
                <a:defRPr/>
              </a:pPr>
              <a:t>17</a:t>
            </a:fld>
            <a:endParaRPr lang="de-DE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Robotergenerationen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de-DE" b="1" dirty="0"/>
              <a:t>1. Generation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(programmierbare Manipulatoren, 1960 – 1975)</a:t>
            </a:r>
          </a:p>
          <a:p>
            <a:pPr lvl="1" eaLnBrk="1" hangingPunct="1"/>
            <a:r>
              <a:rPr lang="de-DE" sz="2000" dirty="0"/>
              <a:t>geringe Rechenleistung</a:t>
            </a:r>
          </a:p>
          <a:p>
            <a:pPr lvl="1" eaLnBrk="1" hangingPunct="1"/>
            <a:r>
              <a:rPr lang="de-DE" sz="2000" dirty="0"/>
              <a:t>nur feste Haltepunkte (Punkt-zu-Punkt-Programmierung)</a:t>
            </a:r>
          </a:p>
          <a:p>
            <a:pPr lvl="1" eaLnBrk="1" hangingPunct="1"/>
            <a:r>
              <a:rPr lang="de-DE" sz="2000" dirty="0"/>
              <a:t>kaum sensorielle Fähigkeiten (Pick-and-Place-Aktionen)</a:t>
            </a:r>
          </a:p>
          <a:p>
            <a:pPr eaLnBrk="1" hangingPunct="1"/>
            <a:endParaRPr lang="de-DE" b="1" dirty="0"/>
          </a:p>
          <a:p>
            <a:pPr eaLnBrk="1" hangingPunct="1"/>
            <a:r>
              <a:rPr lang="de-DE" b="1" dirty="0"/>
              <a:t>2. Generation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(adaptive Roboter, 1976 – 1982)</a:t>
            </a:r>
          </a:p>
          <a:p>
            <a:pPr lvl="1" eaLnBrk="1" hangingPunct="1"/>
            <a:r>
              <a:rPr lang="de-DE" sz="2000" dirty="0"/>
              <a:t>mehr Sensoren (z.B. Kameras)</a:t>
            </a:r>
          </a:p>
          <a:p>
            <a:pPr lvl="1" eaLnBrk="1" hangingPunct="1"/>
            <a:r>
              <a:rPr lang="de-DE" sz="2000" dirty="0"/>
              <a:t>Anpassung an Umwelt</a:t>
            </a:r>
          </a:p>
          <a:p>
            <a:pPr lvl="1" eaLnBrk="1" hangingPunct="1"/>
            <a:r>
              <a:rPr lang="de-DE" sz="2000" dirty="0"/>
              <a:t>eigene Programmiersprachen (z.B. VAL)</a:t>
            </a:r>
          </a:p>
          <a:p>
            <a:pPr lvl="1" eaLnBrk="1" hangingPunct="1"/>
            <a:r>
              <a:rPr lang="de-DE" sz="2000" dirty="0"/>
              <a:t>geringe Roboter-Intelligenz (adaptive Aufgabendurchführung)</a:t>
            </a:r>
          </a:p>
          <a:p>
            <a:pPr eaLnBrk="1" hangingPunct="1"/>
            <a:endParaRPr lang="de-DE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7F119D-FF3F-452F-B462-1ED8A5FE9A17}" type="slidenum">
              <a:rPr lang="de-DE"/>
              <a:pPr>
                <a:defRPr/>
              </a:pPr>
              <a:t>18</a:t>
            </a:fld>
            <a:endParaRPr lang="de-DE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Robotergenerationen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de-DE" b="1" dirty="0"/>
              <a:t>3. Generation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(autonome Roboter, ab 1983)</a:t>
            </a:r>
          </a:p>
          <a:p>
            <a:pPr lvl="1" eaLnBrk="1" hangingPunct="1"/>
            <a:r>
              <a:rPr lang="de-DE" sz="2000" dirty="0"/>
              <a:t>hohe Rechenleistung (Multiprozessorsysteme)</a:t>
            </a:r>
          </a:p>
          <a:p>
            <a:pPr lvl="1" eaLnBrk="1" hangingPunct="1"/>
            <a:r>
              <a:rPr lang="de-DE" sz="2000" dirty="0"/>
              <a:t>Aufgabenorientierte Programmierung</a:t>
            </a:r>
          </a:p>
          <a:p>
            <a:pPr lvl="1" eaLnBrk="1" hangingPunct="1"/>
            <a:r>
              <a:rPr lang="de-DE" sz="2000" dirty="0"/>
              <a:t>Forderung nach (maschineller) Autonomie</a:t>
            </a:r>
          </a:p>
          <a:p>
            <a:pPr eaLnBrk="1" hangingPunct="1"/>
            <a:endParaRPr lang="de-DE" b="1" dirty="0"/>
          </a:p>
          <a:p>
            <a:pPr eaLnBrk="1" hangingPunct="1"/>
            <a:r>
              <a:rPr lang="de-DE" b="1" dirty="0"/>
              <a:t>4. Generation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(humanoide AI-Roboter)</a:t>
            </a:r>
          </a:p>
          <a:p>
            <a:pPr lvl="1" eaLnBrk="1" hangingPunct="1"/>
            <a:r>
              <a:rPr lang="de-DE" sz="2000" dirty="0"/>
              <a:t>hohe Flexibilität bzgl. Umwelt und Aufgabe</a:t>
            </a:r>
          </a:p>
          <a:p>
            <a:pPr lvl="1" eaLnBrk="1" hangingPunct="1"/>
            <a:r>
              <a:rPr lang="de-DE" sz="2000" dirty="0"/>
              <a:t>Lernfähigkeit und Anpassungsfähigkeit</a:t>
            </a:r>
          </a:p>
          <a:p>
            <a:pPr lvl="1" eaLnBrk="1" hangingPunct="1"/>
            <a:r>
              <a:rPr lang="de-DE" sz="2000" dirty="0"/>
              <a:t>Selbstreflexion</a:t>
            </a:r>
          </a:p>
          <a:p>
            <a:pPr lvl="1" eaLnBrk="1" hangingPunct="1"/>
            <a:r>
              <a:rPr lang="de-DE" sz="2000" dirty="0"/>
              <a:t>Emotion</a:t>
            </a:r>
          </a:p>
          <a:p>
            <a:pPr eaLnBrk="1" hangingPunct="1"/>
            <a:endParaRPr lang="de-DE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EF1FB2-0B3D-48C5-8527-7BE599E85D3B}" type="slidenum">
              <a:rPr lang="de-DE"/>
              <a:pPr>
                <a:defRPr/>
              </a:pPr>
              <a:t>19</a:t>
            </a:fld>
            <a:endParaRPr lang="de-DE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Anwendungsfelder</a:t>
            </a:r>
          </a:p>
        </p:txBody>
      </p:sp>
      <p:sp>
        <p:nvSpPr>
          <p:cNvPr id="40964" name="Line 23"/>
          <p:cNvSpPr>
            <a:spLocks noChangeShapeType="1"/>
          </p:cNvSpPr>
          <p:nvPr/>
        </p:nvSpPr>
        <p:spPr bwMode="auto">
          <a:xfrm flipV="1">
            <a:off x="2195513" y="2084388"/>
            <a:ext cx="0" cy="33845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40965" name="Line 24"/>
          <p:cNvSpPr>
            <a:spLocks noChangeShapeType="1"/>
          </p:cNvSpPr>
          <p:nvPr/>
        </p:nvSpPr>
        <p:spPr bwMode="auto">
          <a:xfrm>
            <a:off x="2195513" y="5468938"/>
            <a:ext cx="496887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40966" name="Text Box 25"/>
          <p:cNvSpPr txBox="1">
            <a:spLocks noChangeArrowheads="1"/>
          </p:cNvSpPr>
          <p:nvPr/>
        </p:nvSpPr>
        <p:spPr bwMode="auto">
          <a:xfrm>
            <a:off x="739775" y="2371725"/>
            <a:ext cx="1528763" cy="10699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latin typeface="Arial" pitchFamily="34" charset="0"/>
              </a:rPr>
              <a:t>Grad der </a:t>
            </a:r>
          </a:p>
          <a:p>
            <a:r>
              <a:rPr lang="en-US" sz="1600">
                <a:latin typeface="Arial" pitchFamily="34" charset="0"/>
              </a:rPr>
              <a:t>Autonomie </a:t>
            </a:r>
          </a:p>
          <a:p>
            <a:r>
              <a:rPr lang="en-US" sz="1600">
                <a:latin typeface="Arial" pitchFamily="34" charset="0"/>
              </a:rPr>
              <a:t>der Aufgaben- </a:t>
            </a:r>
          </a:p>
          <a:p>
            <a:r>
              <a:rPr lang="en-US" sz="1600">
                <a:latin typeface="Arial" pitchFamily="34" charset="0"/>
              </a:rPr>
              <a:t>ausführung</a:t>
            </a:r>
            <a:endParaRPr lang="de-DE" sz="1600">
              <a:latin typeface="Arial" pitchFamily="34" charset="0"/>
            </a:endParaRPr>
          </a:p>
        </p:txBody>
      </p:sp>
      <p:sp>
        <p:nvSpPr>
          <p:cNvPr id="40967" name="Text Box 26"/>
          <p:cNvSpPr txBox="1">
            <a:spLocks noChangeArrowheads="1"/>
          </p:cNvSpPr>
          <p:nvPr/>
        </p:nvSpPr>
        <p:spPr bwMode="auto">
          <a:xfrm>
            <a:off x="2195513" y="5468938"/>
            <a:ext cx="4824412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sz="1600">
                <a:latin typeface="Arial" pitchFamily="34" charset="0"/>
              </a:rPr>
              <a:t>Grad der Unstrukturiertheit der Umwelt</a:t>
            </a:r>
            <a:endParaRPr lang="de-DE" sz="1600">
              <a:latin typeface="Arial" pitchFamily="34" charset="0"/>
            </a:endParaRPr>
          </a:p>
        </p:txBody>
      </p:sp>
      <p:sp>
        <p:nvSpPr>
          <p:cNvPr id="40968" name="Oval 28"/>
          <p:cNvSpPr>
            <a:spLocks noChangeArrowheads="1"/>
          </p:cNvSpPr>
          <p:nvPr/>
        </p:nvSpPr>
        <p:spPr bwMode="auto">
          <a:xfrm>
            <a:off x="2771775" y="4100513"/>
            <a:ext cx="863600" cy="863600"/>
          </a:xfrm>
          <a:prstGeom prst="ellipse">
            <a:avLst/>
          </a:prstGeom>
          <a:solidFill>
            <a:srgbClr val="CCFFFF"/>
          </a:solidFill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Oval 29"/>
          <p:cNvSpPr>
            <a:spLocks noChangeArrowheads="1"/>
          </p:cNvSpPr>
          <p:nvPr/>
        </p:nvSpPr>
        <p:spPr bwMode="auto">
          <a:xfrm>
            <a:off x="4211638" y="3597275"/>
            <a:ext cx="863600" cy="863600"/>
          </a:xfrm>
          <a:prstGeom prst="ellipse">
            <a:avLst/>
          </a:prstGeom>
          <a:solidFill>
            <a:srgbClr val="33CCCC"/>
          </a:solidFill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Oval 30"/>
          <p:cNvSpPr>
            <a:spLocks noChangeArrowheads="1"/>
          </p:cNvSpPr>
          <p:nvPr/>
        </p:nvSpPr>
        <p:spPr bwMode="auto">
          <a:xfrm>
            <a:off x="5651500" y="3021013"/>
            <a:ext cx="863600" cy="863600"/>
          </a:xfrm>
          <a:prstGeom prst="ellipse">
            <a:avLst/>
          </a:prstGeom>
          <a:solidFill>
            <a:srgbClr val="009999"/>
          </a:solidFill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71" name="Text Box 31"/>
          <p:cNvSpPr txBox="1">
            <a:spLocks noChangeArrowheads="1"/>
          </p:cNvSpPr>
          <p:nvPr/>
        </p:nvSpPr>
        <p:spPr bwMode="auto">
          <a:xfrm>
            <a:off x="2687638" y="3443288"/>
            <a:ext cx="1031875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latin typeface="Arial" pitchFamily="34" charset="0"/>
              </a:rPr>
              <a:t>Industrie-</a:t>
            </a:r>
          </a:p>
          <a:p>
            <a:r>
              <a:rPr lang="en-US" sz="1600">
                <a:latin typeface="Arial" pitchFamily="34" charset="0"/>
              </a:rPr>
              <a:t>roboter</a:t>
            </a:r>
            <a:endParaRPr lang="de-DE" sz="1600">
              <a:latin typeface="Arial" pitchFamily="34" charset="0"/>
            </a:endParaRPr>
          </a:p>
        </p:txBody>
      </p:sp>
      <p:sp>
        <p:nvSpPr>
          <p:cNvPr id="40972" name="Text Box 32"/>
          <p:cNvSpPr txBox="1">
            <a:spLocks noChangeArrowheads="1"/>
          </p:cNvSpPr>
          <p:nvPr/>
        </p:nvSpPr>
        <p:spPr bwMode="auto">
          <a:xfrm>
            <a:off x="4168775" y="2965450"/>
            <a:ext cx="928688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latin typeface="Arial" pitchFamily="34" charset="0"/>
              </a:rPr>
              <a:t>Service-</a:t>
            </a:r>
          </a:p>
          <a:p>
            <a:r>
              <a:rPr lang="en-US" sz="1600">
                <a:latin typeface="Arial" pitchFamily="34" charset="0"/>
              </a:rPr>
              <a:t>roboter</a:t>
            </a:r>
            <a:endParaRPr lang="de-DE" sz="1600">
              <a:latin typeface="Arial" pitchFamily="34" charset="0"/>
            </a:endParaRPr>
          </a:p>
        </p:txBody>
      </p:sp>
      <p:sp>
        <p:nvSpPr>
          <p:cNvPr id="40973" name="Text Box 33"/>
          <p:cNvSpPr txBox="1">
            <a:spLocks noChangeArrowheads="1"/>
          </p:cNvSpPr>
          <p:nvPr/>
        </p:nvSpPr>
        <p:spPr bwMode="auto">
          <a:xfrm>
            <a:off x="5564188" y="2371725"/>
            <a:ext cx="1052512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latin typeface="Arial" pitchFamily="34" charset="0"/>
              </a:rPr>
              <a:t>“Personal</a:t>
            </a:r>
          </a:p>
          <a:p>
            <a:r>
              <a:rPr lang="en-US" sz="1600">
                <a:latin typeface="Arial" pitchFamily="34" charset="0"/>
              </a:rPr>
              <a:t>Robot”</a:t>
            </a:r>
            <a:endParaRPr lang="de-DE" sz="1600">
              <a:latin typeface="Arial" pitchFamily="34" charset="0"/>
            </a:endParaRPr>
          </a:p>
        </p:txBody>
      </p:sp>
      <p:pic>
        <p:nvPicPr>
          <p:cNvPr id="40974" name="Picture 34" descr="PR_KUKA_Industrial_Robot_KR16_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775" y="2060575"/>
            <a:ext cx="9779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5" name="Picture 36" descr="asimo-wal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34025" y="1125538"/>
            <a:ext cx="1042988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6" name="Picture 38" descr="servicerobo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4025" y="1497013"/>
            <a:ext cx="668338" cy="148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0E8D59-DD87-474B-A11B-171F4CFB2D0B}" type="slidenum">
              <a:rPr lang="de-DE"/>
              <a:pPr>
                <a:defRPr/>
              </a:pPr>
              <a:t>2</a:t>
            </a:fld>
            <a:endParaRPr lang="de-DE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6413" y="1628775"/>
            <a:ext cx="8116887" cy="4640263"/>
          </a:xfrm>
          <a:noFill/>
        </p:spPr>
        <p:txBody>
          <a:bodyPr lIns="92075" tIns="46038" rIns="92075" bIns="46038">
            <a:normAutofit lnSpcReduction="10000"/>
          </a:bodyPr>
          <a:lstStyle/>
          <a:p>
            <a:pPr>
              <a:spcBef>
                <a:spcPct val="0"/>
              </a:spcBef>
            </a:pPr>
            <a:r>
              <a:rPr lang="de-DE" dirty="0"/>
              <a:t>„Robotik“</a:t>
            </a:r>
          </a:p>
          <a:p>
            <a:pPr>
              <a:spcBef>
                <a:spcPct val="0"/>
              </a:spcBef>
              <a:buFontTx/>
              <a:buChar char="-"/>
            </a:pPr>
            <a:r>
              <a:rPr lang="de-DE" dirty="0"/>
              <a:t>Vorstellung Martina Richter / robotlab</a:t>
            </a:r>
          </a:p>
          <a:p>
            <a:pPr>
              <a:spcBef>
                <a:spcPct val="0"/>
              </a:spcBef>
              <a:buFontTx/>
              <a:buChar char="-"/>
            </a:pPr>
            <a:r>
              <a:rPr lang="de-DE" dirty="0"/>
              <a:t>Begriffsbildung Roboter</a:t>
            </a:r>
          </a:p>
          <a:p>
            <a:pPr>
              <a:spcBef>
                <a:spcPct val="0"/>
              </a:spcBef>
              <a:buFontTx/>
              <a:buChar char="-"/>
            </a:pPr>
            <a:r>
              <a:rPr lang="de-DE" dirty="0"/>
              <a:t>Geschichte</a:t>
            </a:r>
          </a:p>
          <a:p>
            <a:pPr>
              <a:spcBef>
                <a:spcPct val="0"/>
              </a:spcBef>
              <a:buFontTx/>
              <a:buChar char="-"/>
            </a:pPr>
            <a:r>
              <a:rPr lang="de-DE" dirty="0"/>
              <a:t>Anwendungsfelder</a:t>
            </a:r>
          </a:p>
          <a:p>
            <a:pPr>
              <a:spcBef>
                <a:spcPct val="0"/>
              </a:spcBef>
              <a:buFontTx/>
              <a:buChar char="-"/>
            </a:pPr>
            <a:r>
              <a:rPr lang="de-DE" dirty="0"/>
              <a:t>Teilbereiche</a:t>
            </a:r>
          </a:p>
          <a:p>
            <a:pPr>
              <a:spcBef>
                <a:spcPct val="0"/>
              </a:spcBef>
              <a:buFontTx/>
              <a:buChar char="-"/>
            </a:pPr>
            <a:r>
              <a:rPr lang="de-DE" dirty="0"/>
              <a:t>Beispiele: ABB Roboter</a:t>
            </a:r>
          </a:p>
          <a:p>
            <a:pPr>
              <a:spcBef>
                <a:spcPct val="0"/>
              </a:spcBef>
              <a:buFontTx/>
              <a:buChar char="-"/>
            </a:pPr>
            <a:r>
              <a:rPr lang="de-DE" dirty="0"/>
              <a:t>Industrierobotik: Kinematik, Gelenktypen, Gelenkwinkelraum, Modellbildung</a:t>
            </a:r>
            <a:br>
              <a:rPr lang="de-DE" dirty="0"/>
            </a:br>
            <a:endParaRPr lang="de-DE" dirty="0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Inhalt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A6BDE7-5881-47B3-8874-E25B0AF2A22A}" type="slidenum">
              <a:rPr lang="de-DE"/>
              <a:pPr>
                <a:defRPr/>
              </a:pPr>
              <a:t>20</a:t>
            </a:fld>
            <a:endParaRPr lang="de-DE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Industrieroboter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buFontTx/>
              <a:buNone/>
            </a:pPr>
            <a:r>
              <a:rPr lang="de-DE" dirty="0"/>
              <a:t>ISO 8373 (</a:t>
            </a:r>
            <a:r>
              <a:rPr lang="de-DE" dirty="0" err="1"/>
              <a:t>Manipulating</a:t>
            </a:r>
            <a:r>
              <a:rPr lang="de-DE" dirty="0"/>
              <a:t> </a:t>
            </a:r>
            <a:r>
              <a:rPr lang="de-DE" dirty="0" err="1"/>
              <a:t>industrial</a:t>
            </a:r>
            <a:r>
              <a:rPr lang="de-DE" dirty="0"/>
              <a:t> </a:t>
            </a:r>
            <a:r>
              <a:rPr lang="de-DE" dirty="0" err="1"/>
              <a:t>robots</a:t>
            </a:r>
            <a:r>
              <a:rPr lang="de-DE" dirty="0"/>
              <a:t>, 1994) </a:t>
            </a:r>
          </a:p>
          <a:p>
            <a:pPr eaLnBrk="1" hangingPunct="1"/>
            <a:r>
              <a:rPr lang="de-DE" dirty="0"/>
              <a:t>An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controlled</a:t>
            </a:r>
            <a:r>
              <a:rPr lang="de-DE" dirty="0"/>
              <a:t>, </a:t>
            </a:r>
            <a:r>
              <a:rPr lang="de-DE" dirty="0" err="1"/>
              <a:t>reprogrammable</a:t>
            </a:r>
            <a:r>
              <a:rPr lang="de-DE" dirty="0"/>
              <a:t>, </a:t>
            </a:r>
            <a:r>
              <a:rPr lang="de-DE" dirty="0" err="1"/>
              <a:t>multipurpose</a:t>
            </a:r>
            <a:r>
              <a:rPr lang="de-DE" dirty="0"/>
              <a:t> </a:t>
            </a:r>
            <a:r>
              <a:rPr lang="de-DE" dirty="0" err="1"/>
              <a:t>manipulator</a:t>
            </a:r>
            <a:r>
              <a:rPr lang="de-DE" dirty="0"/>
              <a:t> </a:t>
            </a:r>
            <a:r>
              <a:rPr lang="de-DE" dirty="0" err="1"/>
              <a:t>programmable</a:t>
            </a:r>
            <a:r>
              <a:rPr lang="de-DE" dirty="0"/>
              <a:t> in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axes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in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mobile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</a:t>
            </a:r>
            <a:r>
              <a:rPr lang="de-DE" dirty="0" err="1"/>
              <a:t>industrial</a:t>
            </a:r>
            <a:r>
              <a:rPr lang="de-DE" dirty="0"/>
              <a:t> </a:t>
            </a:r>
            <a:r>
              <a:rPr lang="de-DE" dirty="0" err="1"/>
              <a:t>automation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r>
              <a:rPr lang="de-DE" dirty="0"/>
              <a:t>Klassifizierung über</a:t>
            </a:r>
          </a:p>
          <a:p>
            <a:pPr lvl="1" eaLnBrk="1" hangingPunct="1"/>
            <a:r>
              <a:rPr lang="de-DE" dirty="0"/>
              <a:t>Anzahl der Achsen (3, 4, 5, ...)</a:t>
            </a:r>
          </a:p>
          <a:p>
            <a:pPr lvl="1" eaLnBrk="1" hangingPunct="1"/>
            <a:r>
              <a:rPr lang="de-DE" dirty="0"/>
              <a:t>Art der Steuerung (PTP, kontinuier-</a:t>
            </a:r>
            <a:br>
              <a:rPr lang="de-DE" dirty="0"/>
            </a:br>
            <a:r>
              <a:rPr lang="de-DE" dirty="0" err="1"/>
              <a:t>licher</a:t>
            </a:r>
            <a:r>
              <a:rPr lang="de-DE" dirty="0"/>
              <a:t> Pfad, adaptiv, teleoperativ)</a:t>
            </a:r>
          </a:p>
          <a:p>
            <a:pPr lvl="1" eaLnBrk="1" hangingPunct="1"/>
            <a:r>
              <a:rPr lang="de-DE" dirty="0"/>
              <a:t>Mechanische Struktur (SCARA, </a:t>
            </a:r>
            <a:br>
              <a:rPr lang="de-DE" dirty="0"/>
            </a:br>
            <a:r>
              <a:rPr lang="de-DE" dirty="0"/>
              <a:t>parallel, ...)</a:t>
            </a:r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A315F5-C4AF-4282-AA69-BD8BBE83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3434404"/>
            <a:ext cx="2381250" cy="33337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5949A7-93A6-456E-9958-CDFB47BC5FCA}" type="slidenum">
              <a:rPr lang="de-DE"/>
              <a:pPr>
                <a:defRPr/>
              </a:pPr>
              <a:t>21</a:t>
            </a:fld>
            <a:endParaRPr lang="de-DE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Industrieroboter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buFontTx/>
              <a:buNone/>
            </a:pPr>
            <a:r>
              <a:rPr lang="de-DE" b="1" dirty="0"/>
              <a:t>Beispiel: </a:t>
            </a:r>
            <a:r>
              <a:rPr lang="de-DE" dirty="0"/>
              <a:t>Lackierung und Rohbau bei Daimler</a:t>
            </a:r>
          </a:p>
          <a:p>
            <a:pPr eaLnBrk="1" hangingPunct="1"/>
            <a:r>
              <a:rPr lang="de-DE" dirty="0"/>
              <a:t>Merkmale:</a:t>
            </a:r>
          </a:p>
          <a:p>
            <a:pPr lvl="1" eaLnBrk="1" hangingPunct="1"/>
            <a:r>
              <a:rPr lang="de-DE" sz="2000" dirty="0"/>
              <a:t>Meist Stationär</a:t>
            </a:r>
          </a:p>
          <a:p>
            <a:pPr lvl="1" eaLnBrk="1" hangingPunct="1"/>
            <a:r>
              <a:rPr lang="de-DE" sz="2000" dirty="0"/>
              <a:t>Wenige Freiheitsgrade</a:t>
            </a:r>
          </a:p>
          <a:p>
            <a:pPr lvl="1" eaLnBrk="1" hangingPunct="1"/>
            <a:r>
              <a:rPr lang="de-DE" sz="2000" dirty="0"/>
              <a:t>Einfache Programmierung</a:t>
            </a:r>
          </a:p>
          <a:p>
            <a:pPr lvl="1" eaLnBrk="1" hangingPunct="1"/>
            <a:r>
              <a:rPr lang="de-DE" sz="2000" dirty="0"/>
              <a:t>Hoher Spezialisierungsgrad</a:t>
            </a:r>
          </a:p>
          <a:p>
            <a:pPr lvl="1" eaLnBrk="1" hangingPunct="1"/>
            <a:r>
              <a:rPr lang="de-DE" sz="2000" dirty="0"/>
              <a:t>Effektiver als Mensch </a:t>
            </a:r>
            <a:br>
              <a:rPr lang="de-DE" sz="2000" dirty="0"/>
            </a:br>
            <a:r>
              <a:rPr lang="de-DE" sz="2000" dirty="0"/>
              <a:t>(Kosten und Arbeit)</a:t>
            </a:r>
          </a:p>
          <a:p>
            <a:pPr eaLnBrk="1" hangingPunct="1"/>
            <a:r>
              <a:rPr lang="de-DE" dirty="0"/>
              <a:t>Aufgabengebiete:</a:t>
            </a:r>
          </a:p>
          <a:p>
            <a:pPr lvl="1" eaLnBrk="1" hangingPunct="1"/>
            <a:r>
              <a:rPr lang="de-DE" sz="2000" dirty="0"/>
              <a:t>Fließband</a:t>
            </a:r>
          </a:p>
          <a:p>
            <a:pPr lvl="1" eaLnBrk="1" hangingPunct="1"/>
            <a:r>
              <a:rPr lang="de-DE" sz="2000" dirty="0"/>
              <a:t>Schweißarbeiten</a:t>
            </a:r>
          </a:p>
          <a:p>
            <a:pPr lvl="1" eaLnBrk="1" hangingPunct="1"/>
            <a:r>
              <a:rPr lang="de-DE" sz="2000" dirty="0"/>
              <a:t>Lackierarbeiten</a:t>
            </a:r>
          </a:p>
          <a:p>
            <a:pPr lvl="1" eaLnBrk="1" hangingPunct="1"/>
            <a:r>
              <a:rPr lang="de-DE" sz="2000" dirty="0"/>
              <a:t>Bestückung</a:t>
            </a:r>
          </a:p>
          <a:p>
            <a:pPr lvl="1" eaLnBrk="1" hangingPunct="1"/>
            <a:r>
              <a:rPr lang="de-DE" sz="2000" dirty="0"/>
              <a:t>Umgang mit Gefahrengut</a:t>
            </a:r>
          </a:p>
          <a:p>
            <a:pPr eaLnBrk="1" hangingPunct="1"/>
            <a:endParaRPr lang="de-DE" sz="2000" dirty="0"/>
          </a:p>
        </p:txBody>
      </p:sp>
      <p:pic>
        <p:nvPicPr>
          <p:cNvPr id="43013" name="Picture 4" descr="lackierst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0225" y="2024593"/>
            <a:ext cx="4527550" cy="2265362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Industrieroboter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99" y="1916832"/>
            <a:ext cx="7978601" cy="37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7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Industrieroboter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00808"/>
            <a:ext cx="8229600" cy="382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03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Industrieroboter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99" y="1605479"/>
            <a:ext cx="7923001" cy="364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93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Industrieroboter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99" y="1600200"/>
            <a:ext cx="8145401" cy="373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24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Industrieroboter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91" y="2204864"/>
            <a:ext cx="8062001" cy="362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98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Trends Industrieroboter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99" y="1579075"/>
            <a:ext cx="8506801" cy="408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58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E847F-08B1-4028-9C63-CFB8E49B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Kollaborative Roboter „COBOTS“</a:t>
            </a:r>
          </a:p>
        </p:txBody>
      </p:sp>
      <p:pic>
        <p:nvPicPr>
          <p:cNvPr id="3074" name="Picture 2" descr="Drei zentrale Trends in der Robotik">
            <a:extLst>
              <a:ext uri="{FF2B5EF4-FFF2-40B4-BE49-F238E27FC236}">
                <a16:creationId xmlns:a16="http://schemas.microsoft.com/office/drawing/2014/main" id="{748E7C68-3D1F-44BB-B06D-A6FC9890E0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18" y="3991298"/>
            <a:ext cx="3631141" cy="272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70053BB-D582-46EE-AE0F-91D85E2C3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457" y="1394072"/>
            <a:ext cx="3657724" cy="24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bot: Zusammenarbeit bei der Mensch-Roboter-Kollaboration">
            <a:extLst>
              <a:ext uri="{FF2B5EF4-FFF2-40B4-BE49-F238E27FC236}">
                <a16:creationId xmlns:a16="http://schemas.microsoft.com/office/drawing/2014/main" id="{2AD17DB0-8271-46E7-B2F8-E46D58D25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457" y="3991298"/>
            <a:ext cx="3657724" cy="272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ufmacherbild">
            <a:extLst>
              <a:ext uri="{FF2B5EF4-FFF2-40B4-BE49-F238E27FC236}">
                <a16:creationId xmlns:a16="http://schemas.microsoft.com/office/drawing/2014/main" id="{BDFB5A0F-7FF9-47BD-B9A1-4ED9E10CA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18" y="1394072"/>
            <a:ext cx="3631141" cy="24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671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BA4B0A-B777-4AF4-9C11-3C87736DB353}" type="slidenum">
              <a:rPr lang="de-DE"/>
              <a:pPr>
                <a:defRPr/>
              </a:pPr>
              <a:t>29</a:t>
            </a:fld>
            <a:endParaRPr lang="de-DE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Serviceroboter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de-DE" b="1" dirty="0"/>
              <a:t>Service Roboter</a:t>
            </a:r>
          </a:p>
          <a:p>
            <a:pPr eaLnBrk="1" hangingPunct="1"/>
            <a:r>
              <a:rPr lang="de-DE" sz="2600" dirty="0"/>
              <a:t>Ein Roboter der halb- oder vollautonom arbeitet, mit dem Ziel, nützliche Dienste zum Wohle von Menschen und Einrichtungen zu erledigen. Ausgenommen sind hierbei Aufgaben im Bereich der Produktion.</a:t>
            </a:r>
          </a:p>
          <a:p>
            <a:r>
              <a:rPr lang="de-DE" sz="2600" dirty="0"/>
              <a:t>Professioneller Einsatz: </a:t>
            </a:r>
            <a:br>
              <a:rPr lang="de-DE" sz="2600" dirty="0"/>
            </a:br>
            <a:r>
              <a:rPr lang="de-DE" sz="2600" dirty="0"/>
              <a:t>Logistik, Verteidigung, Rettung, Sicherheit, Landwirtschaft, Reinigung, Tauchen und Medizin</a:t>
            </a:r>
          </a:p>
          <a:p>
            <a:r>
              <a:rPr lang="de-DE" sz="2600" dirty="0"/>
              <a:t>privater Bereich: z.B. für Rasenmähen, Staubsaugen oder Transport im Haushalt. </a:t>
            </a:r>
          </a:p>
          <a:p>
            <a:pPr eaLnBrk="1" hangingPunct="1"/>
            <a:endParaRPr lang="de-DE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BA355-50AD-401F-BFA7-25B23B27D285}" type="slidenum">
              <a:rPr lang="de-DE"/>
              <a:pPr>
                <a:defRPr/>
              </a:pPr>
              <a:t>3</a:t>
            </a:fld>
            <a:endParaRPr lang="de-DE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de-DE" dirty="0"/>
              <a:t>Martina Richter </a:t>
            </a:r>
            <a:br>
              <a:rPr lang="de-DE" dirty="0"/>
            </a:br>
            <a:r>
              <a:rPr lang="de-DE" sz="2200" dirty="0"/>
              <a:t>richter@zkm.de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052" y="1138171"/>
            <a:ext cx="8807896" cy="533400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de-DE" dirty="0"/>
              <a:t>Studium Berufsakademie Elektrotechnik BA</a:t>
            </a:r>
          </a:p>
          <a:p>
            <a:pPr eaLnBrk="1" hangingPunct="1">
              <a:buFontTx/>
              <a:buNone/>
            </a:pPr>
            <a:r>
              <a:rPr lang="de-DE" dirty="0"/>
              <a:t>Studium Uni Karlsruhe Informatik / Robotik</a:t>
            </a:r>
          </a:p>
          <a:p>
            <a:pPr eaLnBrk="1" hangingPunct="1">
              <a:buFontTx/>
              <a:buNone/>
            </a:pPr>
            <a:r>
              <a:rPr lang="de-DE" dirty="0"/>
              <a:t>Aktuell:</a:t>
            </a:r>
          </a:p>
          <a:p>
            <a:pPr lvl="1"/>
            <a:r>
              <a:rPr lang="de-DE" dirty="0"/>
              <a:t>Lehrauftrag DHBW</a:t>
            </a:r>
          </a:p>
          <a:p>
            <a:pPr lvl="1"/>
            <a:r>
              <a:rPr lang="de-DE" dirty="0"/>
              <a:t>Wissenschaftliche Mitarbeiterin KIT</a:t>
            </a:r>
          </a:p>
          <a:p>
            <a:pPr lvl="1"/>
            <a:r>
              <a:rPr lang="de-DE" dirty="0"/>
              <a:t>Gastwissenschaftlerin ZKM</a:t>
            </a:r>
          </a:p>
          <a:p>
            <a:pPr lvl="1"/>
            <a:r>
              <a:rPr lang="de-DE" dirty="0"/>
              <a:t>Roboterschulungen ABB</a:t>
            </a:r>
          </a:p>
          <a:p>
            <a:pPr lvl="1"/>
            <a:r>
              <a:rPr lang="de-DE" dirty="0"/>
              <a:t>Künstlergruppe robotlab</a:t>
            </a:r>
          </a:p>
          <a:p>
            <a:pPr marL="457200" lvl="1" indent="0">
              <a:buNone/>
            </a:pPr>
            <a:r>
              <a:rPr lang="de-DE" sz="2000" dirty="0">
                <a:hlinkClick r:id="rId3"/>
              </a:rPr>
              <a:t>https://zkm.de/de/media/video/fokus-auf-the-big-picture-2014-robotlab-0</a:t>
            </a:r>
            <a:endParaRPr lang="de-DE" sz="2000" dirty="0"/>
          </a:p>
          <a:p>
            <a:pPr marL="457200" lvl="1" indent="0">
              <a:buNone/>
            </a:pPr>
            <a:r>
              <a:rPr lang="de-DE" sz="2000" dirty="0">
                <a:hlinkClick r:id="rId4"/>
              </a:rPr>
              <a:t>https://zkm.de/de/media/video/robotlab-bios-bible-2007</a:t>
            </a:r>
            <a:endParaRPr lang="de-DE" sz="2000" dirty="0"/>
          </a:p>
          <a:p>
            <a:pPr marL="457200" lvl="1" indent="0">
              <a:buNone/>
            </a:pPr>
            <a:r>
              <a:rPr lang="de-DE" sz="2000" dirty="0">
                <a:hlinkClick r:id="rId5"/>
              </a:rPr>
              <a:t>https://zkm.de/de/media/video/robotlab-manifest-2008-2017</a:t>
            </a:r>
            <a:endParaRPr lang="de-DE" sz="2000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1588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83393F-F96A-453F-BFA3-B5BF50D54E1D}" type="slidenum">
              <a:rPr lang="de-DE"/>
              <a:pPr>
                <a:defRPr/>
              </a:pPr>
              <a:t>30</a:t>
            </a:fld>
            <a:endParaRPr lang="de-DE" dirty="0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460483" y="183401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de-DE" sz="4000" dirty="0"/>
              <a:t>Serviceroboter</a:t>
            </a:r>
          </a:p>
        </p:txBody>
      </p:sp>
      <p:sp>
        <p:nvSpPr>
          <p:cNvPr id="46084" name="Rectangle 179"/>
          <p:cNvSpPr>
            <a:spLocks noGrp="1" noChangeArrowheads="1"/>
          </p:cNvSpPr>
          <p:nvPr>
            <p:ph type="body" idx="1"/>
          </p:nvPr>
        </p:nvSpPr>
        <p:spPr>
          <a:xfrm>
            <a:off x="477912" y="1166018"/>
            <a:ext cx="8229600" cy="4525963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de-DE" dirty="0"/>
              <a:t>Professioneller Einsatz: Einsatzgebiete</a:t>
            </a:r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92" y="1778243"/>
            <a:ext cx="8774240" cy="412626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82CB065-41F4-4888-AB2A-91FF1CE69BB3}"/>
              </a:ext>
            </a:extLst>
          </p:cNvPr>
          <p:cNvSpPr txBox="1"/>
          <p:nvPr/>
        </p:nvSpPr>
        <p:spPr>
          <a:xfrm>
            <a:off x="971600" y="6033184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Logistik bei Amazon:</a:t>
            </a:r>
            <a:br>
              <a:rPr lang="de-DE" dirty="0">
                <a:hlinkClick r:id="rId4"/>
              </a:rPr>
            </a:br>
            <a:r>
              <a:rPr lang="de-DE" dirty="0">
                <a:hlinkClick r:id="rId4"/>
              </a:rPr>
              <a:t>https://www.youtube.com/watch?v=HSA5Bq-1fU4</a:t>
            </a:r>
            <a:endParaRPr lang="de-DE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83393F-F96A-453F-BFA3-B5BF50D54E1D}" type="slidenum">
              <a:rPr lang="de-DE"/>
              <a:pPr>
                <a:defRPr/>
              </a:pPr>
              <a:t>31</a:t>
            </a:fld>
            <a:endParaRPr lang="de-DE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427112" y="136525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de-DE" sz="4000" dirty="0"/>
              <a:t>Serviceroboter</a:t>
            </a:r>
          </a:p>
        </p:txBody>
      </p:sp>
      <p:sp>
        <p:nvSpPr>
          <p:cNvPr id="46084" name="Rectangle 179"/>
          <p:cNvSpPr>
            <a:spLocks noGrp="1" noChangeArrowheads="1"/>
          </p:cNvSpPr>
          <p:nvPr>
            <p:ph type="body" idx="1"/>
          </p:nvPr>
        </p:nvSpPr>
        <p:spPr>
          <a:xfrm>
            <a:off x="457200" y="1166018"/>
            <a:ext cx="8229600" cy="4525963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de-DE" dirty="0"/>
              <a:t>Professioneller Einsatz: Einsatzgebiete</a:t>
            </a:r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5" y="2132856"/>
            <a:ext cx="860997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71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Serviceroboter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Professioneller Einsatz: Einsatzgebiete</a:t>
            </a:r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75690"/>
            <a:ext cx="8062001" cy="386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12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Serviceroboter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/>
              <a:t>Professioneller Einsatz: Verkaufszahlen nach Region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48880"/>
            <a:ext cx="7923001" cy="370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91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83393F-F96A-453F-BFA3-B5BF50D54E1D}" type="slidenum">
              <a:rPr lang="de-DE"/>
              <a:pPr>
                <a:defRPr/>
              </a:pPr>
              <a:t>34</a:t>
            </a:fld>
            <a:endParaRPr lang="de-DE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484973" y="116579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de-DE" sz="4000" dirty="0"/>
              <a:t>Serviceroboter</a:t>
            </a:r>
          </a:p>
        </p:txBody>
      </p:sp>
      <p:sp>
        <p:nvSpPr>
          <p:cNvPr id="46084" name="Rectangle 179"/>
          <p:cNvSpPr>
            <a:spLocks noGrp="1" noChangeArrowheads="1"/>
          </p:cNvSpPr>
          <p:nvPr>
            <p:ph type="body" idx="1"/>
          </p:nvPr>
        </p:nvSpPr>
        <p:spPr>
          <a:xfrm>
            <a:off x="675071" y="1259579"/>
            <a:ext cx="8229600" cy="4525963"/>
          </a:xfrm>
          <a:noFill/>
        </p:spPr>
        <p:txBody>
          <a:bodyPr/>
          <a:lstStyle/>
          <a:p>
            <a:pPr>
              <a:buNone/>
            </a:pPr>
            <a:r>
              <a:rPr lang="de-DE" dirty="0"/>
              <a:t>Privater Einsatz: Verkaufszahlen nach Region</a:t>
            </a:r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71" y="2249905"/>
            <a:ext cx="8145401" cy="382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70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Serviceroboter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Professioneller Einsatz: Einsatzgebiete nach Region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0" y="2204864"/>
            <a:ext cx="7541840" cy="392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Serviceroboter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Public Relations, Werbezwecke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99" y="2426464"/>
            <a:ext cx="8701401" cy="265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40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31230"/>
            <a:ext cx="8229600" cy="1143000"/>
          </a:xfrm>
        </p:spPr>
        <p:txBody>
          <a:bodyPr/>
          <a:lstStyle/>
          <a:p>
            <a:r>
              <a:rPr lang="de-DE" dirty="0"/>
              <a:t>Serviceroboter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/>
          <a:lstStyle/>
          <a:p>
            <a:r>
              <a:rPr lang="de-DE" dirty="0"/>
              <a:t>Logistik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99" y="2357127"/>
            <a:ext cx="8896001" cy="294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01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E815369-FACC-40D7-B647-E2E4FD80B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1230"/>
            <a:ext cx="8229600" cy="1143000"/>
          </a:xfrm>
        </p:spPr>
        <p:txBody>
          <a:bodyPr/>
          <a:lstStyle/>
          <a:p>
            <a:r>
              <a:rPr lang="de-DE" dirty="0"/>
              <a:t>Serviceroboter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F1ABE73-F11A-48C6-82AD-4659FD597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/>
          <a:lstStyle/>
          <a:p>
            <a:r>
              <a:rPr lang="de-DE" dirty="0"/>
              <a:t>Logistik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A73CF65-4DC5-4220-8BA1-917A2B0E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192"/>
            <a:ext cx="3311677" cy="220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oboter transportieren nicht nur Güter, sondern sortieren und verpacken sie auch – ganz autonom? So einfach ist es nicht.">
            <a:extLst>
              <a:ext uri="{FF2B5EF4-FFF2-40B4-BE49-F238E27FC236}">
                <a16:creationId xmlns:a16="http://schemas.microsoft.com/office/drawing/2014/main" id="{BFE07881-5AD1-4DA6-BE0A-73AB0DEA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612633"/>
            <a:ext cx="3924143" cy="220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oston Dynamics: Diese neuen Roboter könnten bald Logistik-Arbeiter  ersetzen | STERN.de">
            <a:extLst>
              <a:ext uri="{FF2B5EF4-FFF2-40B4-BE49-F238E27FC236}">
                <a16:creationId xmlns:a16="http://schemas.microsoft.com/office/drawing/2014/main" id="{F7B83B70-68FD-410F-9C2B-A17D1EAED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91958"/>
            <a:ext cx="3923928" cy="220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mazon-Roboter sollen auch in Deutschland Ware zum Mitarbeiter bringen |  heise online">
            <a:extLst>
              <a:ext uri="{FF2B5EF4-FFF2-40B4-BE49-F238E27FC236}">
                <a16:creationId xmlns:a16="http://schemas.microsoft.com/office/drawing/2014/main" id="{4211F35D-BB49-4A2E-9764-7D49C1C1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612634"/>
            <a:ext cx="3923929" cy="220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146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275ED2-4640-451E-9A6D-57EDFD95FCE5}" type="slidenum">
              <a:rPr lang="de-DE"/>
              <a:pPr>
                <a:defRPr/>
              </a:pPr>
              <a:t>39</a:t>
            </a:fld>
            <a:endParaRPr lang="de-DE"/>
          </a:p>
        </p:txBody>
      </p:sp>
      <p:sp>
        <p:nvSpPr>
          <p:cNvPr id="50179" name="Rectangle 53"/>
          <p:cNvSpPr>
            <a:spLocks noGrp="1" noChangeArrowheads="1"/>
          </p:cNvSpPr>
          <p:nvPr>
            <p:ph type="title"/>
          </p:nvPr>
        </p:nvSpPr>
        <p:spPr>
          <a:xfrm>
            <a:off x="609600" y="66675"/>
            <a:ext cx="79248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de-DE" dirty="0"/>
              <a:t>Teilbereiche i</a:t>
            </a:r>
          </a:p>
        </p:txBody>
      </p:sp>
      <p:sp>
        <p:nvSpPr>
          <p:cNvPr id="50180" name="Text Box 61"/>
          <p:cNvSpPr>
            <a:spLocks noGrp="1" noChangeArrowheads="1"/>
          </p:cNvSpPr>
          <p:nvPr>
            <p:ph type="body" sz="half" idx="2"/>
          </p:nvPr>
        </p:nvSpPr>
        <p:spPr>
          <a:xfrm>
            <a:off x="5059363" y="778273"/>
            <a:ext cx="4227513" cy="5760639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de-DE" sz="2000" dirty="0"/>
              <a:t>Technische Informatik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2000" dirty="0"/>
              <a:t> Rechnerentwurf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2000" dirty="0"/>
              <a:t> Mikrorechnertechnik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2000" dirty="0"/>
              <a:t> Prozessrechentechnik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2000" dirty="0"/>
              <a:t> Vernetzte Rechensysteme</a:t>
            </a:r>
          </a:p>
          <a:p>
            <a:pPr eaLnBrk="1" hangingPunct="1">
              <a:lnSpc>
                <a:spcPct val="90000"/>
              </a:lnSpc>
            </a:pPr>
            <a:r>
              <a:rPr lang="de-DE" sz="2000" dirty="0"/>
              <a:t>Praktische Informatik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2000" dirty="0"/>
              <a:t> Betriebssysteme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2000" dirty="0"/>
              <a:t> Dialogsysteme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2000" dirty="0"/>
              <a:t> Softwaretechnik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2000" dirty="0"/>
              <a:t> parallele Datenverarbeitung</a:t>
            </a:r>
          </a:p>
          <a:p>
            <a:pPr eaLnBrk="1" hangingPunct="1">
              <a:lnSpc>
                <a:spcPct val="90000"/>
              </a:lnSpc>
            </a:pPr>
            <a:r>
              <a:rPr lang="de-DE" sz="2000" dirty="0"/>
              <a:t>Theoretische Informatik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2000" dirty="0"/>
              <a:t> Kognitive Systeme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2000" dirty="0"/>
              <a:t> Mustererkennung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2000" dirty="0"/>
              <a:t> Neuroinformatik / </a:t>
            </a:r>
            <a:r>
              <a:rPr lang="de-DE" sz="2000" dirty="0" err="1"/>
              <a:t>Fuzzy</a:t>
            </a:r>
            <a:r>
              <a:rPr lang="de-DE" sz="2000" dirty="0"/>
              <a:t> Logik</a:t>
            </a:r>
            <a:br>
              <a:rPr lang="de-DE" sz="2000" dirty="0"/>
            </a:br>
            <a:r>
              <a:rPr lang="de-DE" sz="2000" dirty="0"/>
              <a:t> </a:t>
            </a:r>
            <a:r>
              <a:rPr lang="de-DE" sz="2000" dirty="0" err="1"/>
              <a:t>Artificial</a:t>
            </a:r>
            <a:r>
              <a:rPr lang="de-DE" sz="2000" dirty="0"/>
              <a:t> </a:t>
            </a:r>
            <a:r>
              <a:rPr lang="de-DE" sz="2000" dirty="0" err="1"/>
              <a:t>Intelligence</a:t>
            </a:r>
            <a:endParaRPr lang="de-DE" sz="2000" dirty="0"/>
          </a:p>
          <a:p>
            <a:pPr lvl="1" eaLnBrk="1" hangingPunct="1">
              <a:lnSpc>
                <a:spcPct val="90000"/>
              </a:lnSpc>
            </a:pPr>
            <a:r>
              <a:rPr lang="de-DE" sz="2000" dirty="0"/>
              <a:t> Bildverarbeitung</a:t>
            </a:r>
          </a:p>
        </p:txBody>
      </p:sp>
      <p:sp>
        <p:nvSpPr>
          <p:cNvPr id="50181" name="Oval 71"/>
          <p:cNvSpPr>
            <a:spLocks noChangeArrowheads="1"/>
          </p:cNvSpPr>
          <p:nvPr/>
        </p:nvSpPr>
        <p:spPr bwMode="auto">
          <a:xfrm>
            <a:off x="1358900" y="3160713"/>
            <a:ext cx="2789238" cy="2789237"/>
          </a:xfrm>
          <a:prstGeom prst="ellipse">
            <a:avLst/>
          </a:prstGeom>
          <a:solidFill>
            <a:srgbClr val="99CCFF">
              <a:alpha val="50195"/>
            </a:srgbClr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Oval 70"/>
          <p:cNvSpPr>
            <a:spLocks noChangeArrowheads="1"/>
          </p:cNvSpPr>
          <p:nvPr/>
        </p:nvSpPr>
        <p:spPr bwMode="auto">
          <a:xfrm>
            <a:off x="1398588" y="914400"/>
            <a:ext cx="2789237" cy="2789238"/>
          </a:xfrm>
          <a:prstGeom prst="ellipse">
            <a:avLst/>
          </a:prstGeom>
          <a:solidFill>
            <a:srgbClr val="99CCFF">
              <a:alpha val="50195"/>
            </a:srgbClr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Oval 66"/>
          <p:cNvSpPr>
            <a:spLocks noChangeArrowheads="1"/>
          </p:cNvSpPr>
          <p:nvPr/>
        </p:nvSpPr>
        <p:spPr bwMode="auto">
          <a:xfrm>
            <a:off x="471488" y="2057400"/>
            <a:ext cx="2789237" cy="2789238"/>
          </a:xfrm>
          <a:prstGeom prst="ellipse">
            <a:avLst/>
          </a:prstGeom>
          <a:solidFill>
            <a:srgbClr val="99CCFF">
              <a:alpha val="50195"/>
            </a:srgbClr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84" name="Oval 69"/>
          <p:cNvSpPr>
            <a:spLocks noChangeArrowheads="1"/>
          </p:cNvSpPr>
          <p:nvPr/>
        </p:nvSpPr>
        <p:spPr bwMode="auto">
          <a:xfrm>
            <a:off x="2270125" y="2068513"/>
            <a:ext cx="2789238" cy="2789237"/>
          </a:xfrm>
          <a:prstGeom prst="ellipse">
            <a:avLst/>
          </a:prstGeom>
          <a:solidFill>
            <a:srgbClr val="99CCFF">
              <a:alpha val="50195"/>
            </a:srgbClr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85" name="Text Box 45"/>
          <p:cNvSpPr txBox="1">
            <a:spLocks noChangeArrowheads="1"/>
          </p:cNvSpPr>
          <p:nvPr/>
        </p:nvSpPr>
        <p:spPr bwMode="auto">
          <a:xfrm>
            <a:off x="652463" y="3133725"/>
            <a:ext cx="1219200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de-DE" sz="1600" b="1">
                <a:latin typeface="Arial" pitchFamily="34" charset="0"/>
              </a:rPr>
              <a:t>Elektro-technik</a:t>
            </a:r>
          </a:p>
        </p:txBody>
      </p:sp>
      <p:sp>
        <p:nvSpPr>
          <p:cNvPr id="50186" name="Text Box 46"/>
          <p:cNvSpPr txBox="1">
            <a:spLocks noChangeArrowheads="1"/>
          </p:cNvSpPr>
          <p:nvPr/>
        </p:nvSpPr>
        <p:spPr bwMode="auto">
          <a:xfrm>
            <a:off x="2138363" y="1211263"/>
            <a:ext cx="1258887" cy="7032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</a:pPr>
            <a:r>
              <a:rPr lang="de-DE" sz="1600" b="1" dirty="0">
                <a:latin typeface="Arial" pitchFamily="34" charset="0"/>
              </a:rPr>
              <a:t>Medizin</a:t>
            </a:r>
          </a:p>
          <a:p>
            <a:pPr marL="177800" indent="-177800">
              <a:spcBef>
                <a:spcPct val="50000"/>
              </a:spcBef>
            </a:pPr>
            <a:r>
              <a:rPr lang="de-DE" sz="1600" b="1" dirty="0">
                <a:latin typeface="Arial" pitchFamily="34" charset="0"/>
              </a:rPr>
              <a:t>Biologie</a:t>
            </a:r>
          </a:p>
        </p:txBody>
      </p:sp>
      <p:sp>
        <p:nvSpPr>
          <p:cNvPr id="50187" name="Text Box 47"/>
          <p:cNvSpPr txBox="1">
            <a:spLocks noChangeArrowheads="1"/>
          </p:cNvSpPr>
          <p:nvPr/>
        </p:nvSpPr>
        <p:spPr bwMode="auto">
          <a:xfrm>
            <a:off x="3776663" y="3171825"/>
            <a:ext cx="1524000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de-DE" sz="1600" b="1">
                <a:latin typeface="Arial" pitchFamily="34" charset="0"/>
              </a:rPr>
              <a:t>Maschinen-bau</a:t>
            </a:r>
          </a:p>
        </p:txBody>
      </p:sp>
      <p:sp>
        <p:nvSpPr>
          <p:cNvPr id="50188" name="Text Box 48"/>
          <p:cNvSpPr txBox="1">
            <a:spLocks noChangeArrowheads="1"/>
          </p:cNvSpPr>
          <p:nvPr/>
        </p:nvSpPr>
        <p:spPr bwMode="auto">
          <a:xfrm>
            <a:off x="2071688" y="5089525"/>
            <a:ext cx="137160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600" b="1">
                <a:latin typeface="Arial" pitchFamily="34" charset="0"/>
              </a:rPr>
              <a:t>Informatik</a:t>
            </a:r>
          </a:p>
        </p:txBody>
      </p:sp>
      <p:sp>
        <p:nvSpPr>
          <p:cNvPr id="50189" name="Text Box 49"/>
          <p:cNvSpPr txBox="1">
            <a:spLocks noChangeArrowheads="1"/>
          </p:cNvSpPr>
          <p:nvPr/>
        </p:nvSpPr>
        <p:spPr bwMode="auto">
          <a:xfrm>
            <a:off x="2160588" y="3286125"/>
            <a:ext cx="121920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600" b="1">
                <a:latin typeface="Arial" pitchFamily="34" charset="0"/>
              </a:rPr>
              <a:t>Robotik</a:t>
            </a:r>
          </a:p>
        </p:txBody>
      </p:sp>
      <p:sp>
        <p:nvSpPr>
          <p:cNvPr id="50190" name="Oval 72"/>
          <p:cNvSpPr>
            <a:spLocks noChangeArrowheads="1"/>
          </p:cNvSpPr>
          <p:nvPr/>
        </p:nvSpPr>
        <p:spPr bwMode="auto">
          <a:xfrm>
            <a:off x="2270125" y="2074863"/>
            <a:ext cx="2789238" cy="278923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91" name="Oval 73"/>
          <p:cNvSpPr>
            <a:spLocks noChangeArrowheads="1"/>
          </p:cNvSpPr>
          <p:nvPr/>
        </p:nvSpPr>
        <p:spPr bwMode="auto">
          <a:xfrm>
            <a:off x="1352550" y="3154363"/>
            <a:ext cx="2789238" cy="278923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92" name="Oval 74"/>
          <p:cNvSpPr>
            <a:spLocks noChangeArrowheads="1"/>
          </p:cNvSpPr>
          <p:nvPr/>
        </p:nvSpPr>
        <p:spPr bwMode="auto">
          <a:xfrm>
            <a:off x="477838" y="2062163"/>
            <a:ext cx="2789237" cy="278923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93" name="Oval 75"/>
          <p:cNvSpPr>
            <a:spLocks noChangeArrowheads="1"/>
          </p:cNvSpPr>
          <p:nvPr/>
        </p:nvSpPr>
        <p:spPr bwMode="auto">
          <a:xfrm>
            <a:off x="1398588" y="922338"/>
            <a:ext cx="2789237" cy="278923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6BA355-50AD-401F-BFA7-25B23B27D285}" type="slidenum">
              <a:rPr lang="de-DE"/>
              <a:pPr>
                <a:defRPr/>
              </a:pPr>
              <a:t>4</a:t>
            </a:fld>
            <a:endParaRPr lang="de-DE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864096"/>
          </a:xfrm>
        </p:spPr>
        <p:txBody>
          <a:bodyPr/>
          <a:lstStyle/>
          <a:p>
            <a:pPr eaLnBrk="1" hangingPunct="1"/>
            <a:r>
              <a:rPr lang="de-DE" dirty="0"/>
              <a:t>Begriffsbildung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1463" y="877888"/>
            <a:ext cx="6748809" cy="533400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de-DE" b="1" dirty="0"/>
              <a:t>Begriff: Roboter</a:t>
            </a:r>
          </a:p>
          <a:p>
            <a:r>
              <a:rPr lang="de-DE" dirty="0"/>
              <a:t>Karel Capek prägte den Begriff </a:t>
            </a:r>
            <a:br>
              <a:rPr lang="de-DE" dirty="0"/>
            </a:br>
            <a:r>
              <a:rPr lang="de-DE" dirty="0"/>
              <a:t>„</a:t>
            </a:r>
            <a:r>
              <a:rPr lang="de-DE" dirty="0" err="1"/>
              <a:t>robota</a:t>
            </a:r>
            <a:r>
              <a:rPr lang="de-DE" dirty="0"/>
              <a:t>“ in seinem Roman „</a:t>
            </a:r>
            <a:r>
              <a:rPr lang="de-DE" dirty="0" err="1"/>
              <a:t>Rossum‘s</a:t>
            </a:r>
            <a:r>
              <a:rPr lang="de-DE" dirty="0"/>
              <a:t> Universal Robot“(1920) </a:t>
            </a:r>
          </a:p>
          <a:p>
            <a:pPr eaLnBrk="1" hangingPunct="1"/>
            <a:r>
              <a:rPr lang="de-DE" dirty="0"/>
              <a:t>für Capek ist ein Roboter (im Gegensatz zum Menschen) „rastlos arbeitend“.</a:t>
            </a:r>
          </a:p>
          <a:p>
            <a:r>
              <a:rPr lang="de-DE" dirty="0"/>
              <a:t>Übersetzungen:</a:t>
            </a:r>
            <a:br>
              <a:rPr lang="de-DE" dirty="0"/>
            </a:br>
            <a:r>
              <a:rPr lang="de-DE" dirty="0"/>
              <a:t>westslawisch: Schwerstarbeit</a:t>
            </a:r>
            <a:br>
              <a:rPr lang="de-DE" dirty="0"/>
            </a:br>
            <a:r>
              <a:rPr lang="de-DE" dirty="0"/>
              <a:t>tschechisch: </a:t>
            </a:r>
            <a:r>
              <a:rPr lang="de-DE" dirty="0" err="1"/>
              <a:t>robota</a:t>
            </a:r>
            <a:r>
              <a:rPr lang="de-DE" dirty="0"/>
              <a:t>, Robot: </a:t>
            </a:r>
            <a:br>
              <a:rPr lang="de-DE" dirty="0"/>
            </a:br>
            <a:r>
              <a:rPr lang="de-DE" dirty="0"/>
              <a:t>Frondienst oder Zwangsarbeit</a:t>
            </a:r>
          </a:p>
          <a:p>
            <a:pPr eaLnBrk="1" hangingPunct="1"/>
            <a:endParaRPr lang="de-DE" dirty="0"/>
          </a:p>
        </p:txBody>
      </p:sp>
      <p:pic>
        <p:nvPicPr>
          <p:cNvPr id="23557" name="Picture 5" descr="karel_capek_rossums_universal_robo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0272" y="60781"/>
            <a:ext cx="2035175" cy="3887787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/>
            <a:tailEnd/>
          </a:ln>
        </p:spPr>
      </p:pic>
      <p:pic>
        <p:nvPicPr>
          <p:cNvPr id="23558" name="Picture 4" descr="karel_capek_portrai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48525" y="4162425"/>
            <a:ext cx="1624012" cy="2376487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FB56C3-89BB-47A5-971E-0504F64509A1}" type="slidenum">
              <a:rPr lang="de-DE"/>
              <a:pPr>
                <a:defRPr/>
              </a:pPr>
              <a:t>40</a:t>
            </a:fld>
            <a:endParaRPr lang="de-DE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Teilbereiche II</a:t>
            </a:r>
          </a:p>
        </p:txBody>
      </p:sp>
      <p:sp>
        <p:nvSpPr>
          <p:cNvPr id="51204" name="Text Box 30"/>
          <p:cNvSpPr txBox="1">
            <a:spLocks noChangeArrowheads="1"/>
          </p:cNvSpPr>
          <p:nvPr/>
        </p:nvSpPr>
        <p:spPr bwMode="auto">
          <a:xfrm>
            <a:off x="3419475" y="1341438"/>
            <a:ext cx="2232025" cy="4392612"/>
          </a:xfrm>
          <a:prstGeom prst="rect">
            <a:avLst/>
          </a:prstGeom>
          <a:solidFill>
            <a:srgbClr val="99CCFF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182563" indent="-182563" algn="l">
              <a:spcBef>
                <a:spcPct val="50000"/>
              </a:spcBef>
            </a:pPr>
            <a:r>
              <a:rPr lang="de-DE" sz="1800" b="1">
                <a:latin typeface="Arial" pitchFamily="34" charset="0"/>
              </a:rPr>
              <a:t>Datenverarbeitung</a:t>
            </a:r>
          </a:p>
          <a:p>
            <a:pPr marL="182563" indent="-182563" algn="l">
              <a:spcBef>
                <a:spcPct val="50000"/>
              </a:spcBef>
              <a:buFontTx/>
              <a:buChar char="•"/>
            </a:pPr>
            <a:r>
              <a:rPr lang="de-DE" sz="1600">
                <a:latin typeface="Arial" pitchFamily="34" charset="0"/>
              </a:rPr>
              <a:t>Architekturen</a:t>
            </a:r>
          </a:p>
          <a:p>
            <a:pPr marL="182563" indent="-182563" algn="l">
              <a:spcBef>
                <a:spcPct val="50000"/>
              </a:spcBef>
              <a:buFontTx/>
              <a:buChar char="•"/>
            </a:pPr>
            <a:r>
              <a:rPr lang="de-DE" sz="1600">
                <a:latin typeface="Arial" pitchFamily="34" charset="0"/>
              </a:rPr>
              <a:t>Regeln und Steuern</a:t>
            </a:r>
          </a:p>
          <a:p>
            <a:pPr marL="182563" indent="-182563" algn="l">
              <a:spcBef>
                <a:spcPct val="50000"/>
              </a:spcBef>
              <a:buFontTx/>
              <a:buChar char="•"/>
            </a:pPr>
            <a:r>
              <a:rPr lang="de-DE" sz="1600">
                <a:latin typeface="Arial" pitchFamily="34" charset="0"/>
              </a:rPr>
              <a:t>Sensordatenfusion</a:t>
            </a:r>
          </a:p>
          <a:p>
            <a:pPr marL="182563" indent="-182563" algn="l">
              <a:spcBef>
                <a:spcPct val="50000"/>
              </a:spcBef>
              <a:buFontTx/>
              <a:buChar char="•"/>
            </a:pPr>
            <a:r>
              <a:rPr lang="de-DE" sz="1600">
                <a:latin typeface="Arial" pitchFamily="34" charset="0"/>
              </a:rPr>
              <a:t>Analyse</a:t>
            </a:r>
          </a:p>
          <a:p>
            <a:pPr marL="182563" indent="-182563" algn="l">
              <a:spcBef>
                <a:spcPct val="50000"/>
              </a:spcBef>
              <a:buFontTx/>
              <a:buChar char="•"/>
            </a:pPr>
            <a:r>
              <a:rPr lang="de-DE" sz="1600">
                <a:latin typeface="Arial" pitchFamily="34" charset="0"/>
              </a:rPr>
              <a:t>Planung</a:t>
            </a:r>
          </a:p>
          <a:p>
            <a:pPr marL="182563" indent="-182563" algn="l">
              <a:spcBef>
                <a:spcPct val="50000"/>
              </a:spcBef>
              <a:buFontTx/>
              <a:buChar char="•"/>
            </a:pPr>
            <a:r>
              <a:rPr lang="de-DE" sz="1600">
                <a:latin typeface="Arial" pitchFamily="34" charset="0"/>
              </a:rPr>
              <a:t>Manipulation</a:t>
            </a:r>
          </a:p>
          <a:p>
            <a:pPr marL="182563" indent="-182563" algn="l">
              <a:spcBef>
                <a:spcPct val="50000"/>
              </a:spcBef>
              <a:buFontTx/>
              <a:buChar char="•"/>
            </a:pPr>
            <a:r>
              <a:rPr lang="de-DE" sz="1600">
                <a:latin typeface="Arial" pitchFamily="34" charset="0"/>
              </a:rPr>
              <a:t>Perzeption</a:t>
            </a:r>
          </a:p>
          <a:p>
            <a:pPr marL="182563" indent="-182563" algn="l">
              <a:spcBef>
                <a:spcPct val="50000"/>
              </a:spcBef>
              <a:buFontTx/>
              <a:buChar char="•"/>
            </a:pPr>
            <a:r>
              <a:rPr lang="de-DE" sz="1600">
                <a:latin typeface="Arial" pitchFamily="34" charset="0"/>
              </a:rPr>
              <a:t>Kognition</a:t>
            </a:r>
          </a:p>
        </p:txBody>
      </p:sp>
      <p:sp>
        <p:nvSpPr>
          <p:cNvPr id="51205" name="Text Box 31"/>
          <p:cNvSpPr txBox="1">
            <a:spLocks noChangeArrowheads="1"/>
          </p:cNvSpPr>
          <p:nvPr/>
        </p:nvSpPr>
        <p:spPr bwMode="auto">
          <a:xfrm>
            <a:off x="755650" y="1341438"/>
            <a:ext cx="2232025" cy="2016125"/>
          </a:xfrm>
          <a:prstGeom prst="rect">
            <a:avLst/>
          </a:prstGeom>
          <a:solidFill>
            <a:srgbClr val="99CCFF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182563" indent="-182563" algn="l">
              <a:spcBef>
                <a:spcPct val="50000"/>
              </a:spcBef>
            </a:pPr>
            <a:r>
              <a:rPr lang="de-DE" sz="1800" b="1">
                <a:latin typeface="Arial" pitchFamily="34" charset="0"/>
              </a:rPr>
              <a:t>Sensorik</a:t>
            </a:r>
          </a:p>
          <a:p>
            <a:pPr marL="182563" indent="-182563" algn="l">
              <a:spcBef>
                <a:spcPct val="50000"/>
              </a:spcBef>
              <a:buFontTx/>
              <a:buChar char="•"/>
            </a:pPr>
            <a:r>
              <a:rPr lang="de-DE" sz="1600">
                <a:latin typeface="Arial" pitchFamily="34" charset="0"/>
              </a:rPr>
              <a:t>Technologien</a:t>
            </a:r>
          </a:p>
          <a:p>
            <a:pPr marL="182563" indent="-182563" algn="l">
              <a:spcBef>
                <a:spcPct val="50000"/>
              </a:spcBef>
              <a:buFontTx/>
              <a:buChar char="•"/>
            </a:pPr>
            <a:r>
              <a:rPr lang="de-DE" sz="1600">
                <a:latin typeface="Arial" pitchFamily="34" charset="0"/>
              </a:rPr>
              <a:t>Signalverarbeitung</a:t>
            </a:r>
          </a:p>
        </p:txBody>
      </p:sp>
      <p:sp>
        <p:nvSpPr>
          <p:cNvPr id="51206" name="Text Box 32"/>
          <p:cNvSpPr txBox="1">
            <a:spLocks noChangeArrowheads="1"/>
          </p:cNvSpPr>
          <p:nvPr/>
        </p:nvSpPr>
        <p:spPr bwMode="auto">
          <a:xfrm>
            <a:off x="755650" y="3717925"/>
            <a:ext cx="2232025" cy="2016125"/>
          </a:xfrm>
          <a:prstGeom prst="rect">
            <a:avLst/>
          </a:prstGeom>
          <a:solidFill>
            <a:srgbClr val="99CCFF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182563" indent="-182563" algn="l">
              <a:spcBef>
                <a:spcPct val="50000"/>
              </a:spcBef>
            </a:pPr>
            <a:r>
              <a:rPr lang="de-DE" sz="1800" b="1">
                <a:latin typeface="Arial" pitchFamily="34" charset="0"/>
              </a:rPr>
              <a:t>Aktorik</a:t>
            </a:r>
          </a:p>
          <a:p>
            <a:pPr marL="182563" indent="-182563" algn="l">
              <a:spcBef>
                <a:spcPct val="50000"/>
              </a:spcBef>
              <a:buFontTx/>
              <a:buChar char="•"/>
            </a:pPr>
            <a:r>
              <a:rPr lang="de-DE" sz="1600">
                <a:latin typeface="Arial" pitchFamily="34" charset="0"/>
              </a:rPr>
              <a:t>Antriebe</a:t>
            </a:r>
          </a:p>
          <a:p>
            <a:pPr marL="182563" indent="-182563" algn="l">
              <a:spcBef>
                <a:spcPct val="50000"/>
              </a:spcBef>
              <a:buFontTx/>
              <a:buChar char="•"/>
            </a:pPr>
            <a:r>
              <a:rPr lang="de-DE" sz="1600">
                <a:latin typeface="Arial" pitchFamily="34" charset="0"/>
              </a:rPr>
              <a:t>Kinematiken</a:t>
            </a:r>
          </a:p>
          <a:p>
            <a:pPr marL="182563" indent="-182563" algn="l">
              <a:spcBef>
                <a:spcPct val="50000"/>
              </a:spcBef>
              <a:buFontTx/>
              <a:buChar char="•"/>
            </a:pPr>
            <a:r>
              <a:rPr lang="de-DE" sz="1600">
                <a:latin typeface="Arial" pitchFamily="34" charset="0"/>
              </a:rPr>
              <a:t>Gelenktypen</a:t>
            </a:r>
          </a:p>
        </p:txBody>
      </p:sp>
      <p:sp>
        <p:nvSpPr>
          <p:cNvPr id="51207" name="Text Box 33"/>
          <p:cNvSpPr txBox="1">
            <a:spLocks noChangeArrowheads="1"/>
          </p:cNvSpPr>
          <p:nvPr/>
        </p:nvSpPr>
        <p:spPr bwMode="auto">
          <a:xfrm>
            <a:off x="6084888" y="1341438"/>
            <a:ext cx="2232025" cy="2016125"/>
          </a:xfrm>
          <a:prstGeom prst="rect">
            <a:avLst/>
          </a:prstGeom>
          <a:solidFill>
            <a:srgbClr val="99CCFF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182563" indent="-182563" algn="l">
              <a:spcBef>
                <a:spcPct val="50000"/>
              </a:spcBef>
            </a:pPr>
            <a:r>
              <a:rPr lang="de-DE" sz="1800" b="1">
                <a:latin typeface="Arial" pitchFamily="34" charset="0"/>
              </a:rPr>
              <a:t>Modellierung</a:t>
            </a:r>
          </a:p>
          <a:p>
            <a:pPr marL="182563" indent="-182563" algn="l">
              <a:spcBef>
                <a:spcPct val="50000"/>
              </a:spcBef>
              <a:buFontTx/>
              <a:buChar char="•"/>
            </a:pPr>
            <a:r>
              <a:rPr lang="de-DE" sz="1600">
                <a:latin typeface="Arial" pitchFamily="34" charset="0"/>
              </a:rPr>
              <a:t>Roboter</a:t>
            </a:r>
          </a:p>
          <a:p>
            <a:pPr marL="182563" indent="-182563" algn="l">
              <a:spcBef>
                <a:spcPct val="50000"/>
              </a:spcBef>
              <a:buFontTx/>
              <a:buChar char="•"/>
            </a:pPr>
            <a:r>
              <a:rPr lang="de-DE" sz="1600">
                <a:latin typeface="Arial" pitchFamily="34" charset="0"/>
              </a:rPr>
              <a:t>Umwelt</a:t>
            </a:r>
          </a:p>
          <a:p>
            <a:pPr marL="182563" indent="-182563" algn="l">
              <a:spcBef>
                <a:spcPct val="50000"/>
              </a:spcBef>
              <a:buFontTx/>
              <a:buChar char="•"/>
            </a:pPr>
            <a:r>
              <a:rPr lang="de-DE" sz="1600">
                <a:latin typeface="Arial" pitchFamily="34" charset="0"/>
              </a:rPr>
              <a:t>Sensorik</a:t>
            </a:r>
          </a:p>
        </p:txBody>
      </p:sp>
      <p:sp>
        <p:nvSpPr>
          <p:cNvPr id="51208" name="Text Box 34"/>
          <p:cNvSpPr txBox="1">
            <a:spLocks noChangeArrowheads="1"/>
          </p:cNvSpPr>
          <p:nvPr/>
        </p:nvSpPr>
        <p:spPr bwMode="auto">
          <a:xfrm>
            <a:off x="6084888" y="3717925"/>
            <a:ext cx="2232025" cy="2016125"/>
          </a:xfrm>
          <a:prstGeom prst="rect">
            <a:avLst/>
          </a:prstGeom>
          <a:solidFill>
            <a:srgbClr val="99CCFF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182563" indent="-182563" algn="l">
              <a:spcBef>
                <a:spcPct val="50000"/>
              </a:spcBef>
            </a:pPr>
            <a:r>
              <a:rPr lang="de-DE" sz="1800" b="1">
                <a:latin typeface="Arial" pitchFamily="34" charset="0"/>
              </a:rPr>
              <a:t>Schnittstellen</a:t>
            </a:r>
          </a:p>
          <a:p>
            <a:pPr marL="182563" indent="-182563" algn="l">
              <a:spcBef>
                <a:spcPct val="50000"/>
              </a:spcBef>
              <a:buFontTx/>
              <a:buChar char="•"/>
            </a:pPr>
            <a:r>
              <a:rPr lang="de-DE" sz="1600">
                <a:latin typeface="Arial" pitchFamily="34" charset="0"/>
              </a:rPr>
              <a:t>Programmierung</a:t>
            </a:r>
          </a:p>
          <a:p>
            <a:pPr marL="182563" indent="-182563" algn="l">
              <a:spcBef>
                <a:spcPct val="50000"/>
              </a:spcBef>
              <a:buFontTx/>
              <a:buChar char="•"/>
            </a:pPr>
            <a:r>
              <a:rPr lang="de-DE" sz="1600">
                <a:latin typeface="Arial" pitchFamily="34" charset="0"/>
              </a:rPr>
              <a:t>Bedienung</a:t>
            </a:r>
          </a:p>
          <a:p>
            <a:pPr marL="182563" indent="-182563" algn="l">
              <a:spcBef>
                <a:spcPct val="50000"/>
              </a:spcBef>
              <a:buFontTx/>
              <a:buChar char="•"/>
            </a:pPr>
            <a:r>
              <a:rPr lang="de-DE" sz="1600">
                <a:latin typeface="Arial" pitchFamily="34" charset="0"/>
              </a:rPr>
              <a:t>direkte Kommunikation</a:t>
            </a:r>
          </a:p>
        </p:txBody>
      </p:sp>
      <p:sp>
        <p:nvSpPr>
          <p:cNvPr id="51209" name="Line 35"/>
          <p:cNvSpPr>
            <a:spLocks noChangeShapeType="1"/>
          </p:cNvSpPr>
          <p:nvPr/>
        </p:nvSpPr>
        <p:spPr bwMode="auto">
          <a:xfrm>
            <a:off x="2987675" y="2349500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1210" name="Line 36"/>
          <p:cNvSpPr>
            <a:spLocks noChangeShapeType="1"/>
          </p:cNvSpPr>
          <p:nvPr/>
        </p:nvSpPr>
        <p:spPr bwMode="auto">
          <a:xfrm>
            <a:off x="2987675" y="4725988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1211" name="Line 37"/>
          <p:cNvSpPr>
            <a:spLocks noChangeShapeType="1"/>
          </p:cNvSpPr>
          <p:nvPr/>
        </p:nvSpPr>
        <p:spPr bwMode="auto">
          <a:xfrm>
            <a:off x="5651500" y="2349500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1212" name="Line 38"/>
          <p:cNvSpPr>
            <a:spLocks noChangeShapeType="1"/>
          </p:cNvSpPr>
          <p:nvPr/>
        </p:nvSpPr>
        <p:spPr bwMode="auto">
          <a:xfrm>
            <a:off x="5651500" y="4725988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Einzelarbeit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Unterhaltsames und Spannendes:</a:t>
            </a:r>
          </a:p>
          <a:p>
            <a:pPr lvl="1"/>
            <a:r>
              <a:rPr lang="de-DE" dirty="0" err="1"/>
              <a:t>Youtube</a:t>
            </a:r>
            <a:r>
              <a:rPr lang="de-DE" dirty="0"/>
              <a:t> bzw. </a:t>
            </a:r>
            <a:r>
              <a:rPr lang="de-DE"/>
              <a:t>Google Stichwörter</a:t>
            </a:r>
            <a:r>
              <a:rPr lang="de-DE" dirty="0"/>
              <a:t>:</a:t>
            </a:r>
          </a:p>
          <a:p>
            <a:pPr lvl="2"/>
            <a:r>
              <a:rPr lang="de-DE" dirty="0" err="1"/>
              <a:t>Robocoaster</a:t>
            </a:r>
            <a:endParaRPr lang="de-DE" dirty="0"/>
          </a:p>
          <a:p>
            <a:pPr lvl="2"/>
            <a:r>
              <a:rPr lang="de-DE" dirty="0" err="1"/>
              <a:t>Asimo</a:t>
            </a:r>
            <a:endParaRPr lang="de-DE" dirty="0"/>
          </a:p>
          <a:p>
            <a:pPr lvl="2"/>
            <a:r>
              <a:rPr lang="de-DE" dirty="0" err="1"/>
              <a:t>BigDog</a:t>
            </a:r>
            <a:r>
              <a:rPr lang="de-DE" dirty="0"/>
              <a:t> (Salto)</a:t>
            </a:r>
          </a:p>
          <a:p>
            <a:pPr lvl="2"/>
            <a:r>
              <a:rPr lang="de-DE" dirty="0"/>
              <a:t>Kuka Weizenbier</a:t>
            </a:r>
          </a:p>
          <a:p>
            <a:pPr lvl="2"/>
            <a:r>
              <a:rPr lang="de-DE" dirty="0"/>
              <a:t>Zeichnende / Schreibende Roboter</a:t>
            </a:r>
          </a:p>
          <a:p>
            <a:pPr lvl="2"/>
            <a:r>
              <a:rPr lang="de-DE" dirty="0" err="1"/>
              <a:t>Akiba</a:t>
            </a:r>
            <a:r>
              <a:rPr lang="de-DE" dirty="0"/>
              <a:t> Robot Festival</a:t>
            </a:r>
          </a:p>
          <a:p>
            <a:pPr lvl="2"/>
            <a:r>
              <a:rPr lang="de-DE" dirty="0" err="1"/>
              <a:t>Chimpanzee</a:t>
            </a:r>
            <a:r>
              <a:rPr lang="de-DE" dirty="0"/>
              <a:t> </a:t>
            </a:r>
            <a:r>
              <a:rPr lang="de-DE" dirty="0" err="1"/>
              <a:t>Segway</a:t>
            </a:r>
            <a:endParaRPr lang="de-DE" dirty="0"/>
          </a:p>
          <a:p>
            <a:pPr lvl="2"/>
            <a:r>
              <a:rPr lang="de-DE" dirty="0"/>
              <a:t>Ping Pong Quadrocopter</a:t>
            </a:r>
            <a:r>
              <a:rPr lang="de-DE" b="1" dirty="0"/>
              <a:t> </a:t>
            </a:r>
          </a:p>
          <a:p>
            <a:pPr lvl="2"/>
            <a:r>
              <a:rPr lang="de-DE" dirty="0"/>
              <a:t>Logistik Roboter Amazon</a:t>
            </a:r>
          </a:p>
          <a:p>
            <a:pPr lvl="2"/>
            <a:r>
              <a:rPr lang="de-DE" dirty="0"/>
              <a:t>Oder Allgemein „Roboter“ (humanoid, KI, in </a:t>
            </a:r>
            <a:r>
              <a:rPr lang="de-DE" dirty="0" err="1"/>
              <a:t>Logistic</a:t>
            </a:r>
            <a:r>
              <a:rPr lang="de-DE" dirty="0"/>
              <a:t>…)</a:t>
            </a:r>
          </a:p>
          <a:p>
            <a:pPr lvl="2"/>
            <a:r>
              <a:rPr lang="de-DE" dirty="0"/>
              <a:t>In welche der genannten Kategorien fallen diese Roboter?</a:t>
            </a:r>
          </a:p>
          <a:p>
            <a:pPr lvl="2"/>
            <a:r>
              <a:rPr lang="de-DE" dirty="0"/>
              <a:t>Bitte posten Sie </a:t>
            </a:r>
            <a:r>
              <a:rPr lang="de-DE" dirty="0" err="1"/>
              <a:t>ineressante</a:t>
            </a:r>
            <a:r>
              <a:rPr lang="de-DE" dirty="0"/>
              <a:t> Ergebnisse im Chat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7DD3-8554-430D-AC0C-8B15B5E957F5}" type="slidenum">
              <a:rPr lang="de-DE" smtClean="0"/>
              <a:pPr/>
              <a:t>41</a:t>
            </a:fld>
            <a:endParaRPr lang="de-DE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    Roboterbeispiele…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C37AA-54F2-4017-9BDF-7E0191786E5A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5" name="Foliennummernplatzhalter 5"/>
          <p:cNvSpPr txBox="1">
            <a:spLocks/>
          </p:cNvSpPr>
          <p:nvPr/>
        </p:nvSpPr>
        <p:spPr>
          <a:xfrm>
            <a:off x="2971342" y="7494062"/>
            <a:ext cx="2133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C2005-42B3-470D-9F19-B948B1B31A0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Grafik 5" descr="Z:\loeschen\lauron\Lauron_berg_klein.jpg"/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86456" y="4696067"/>
            <a:ext cx="1656381" cy="1405188"/>
          </a:xfrm>
          <a:prstGeom prst="rect">
            <a:avLst/>
          </a:prstGeom>
          <a:noFill/>
        </p:spPr>
      </p:pic>
      <p:grpSp>
        <p:nvGrpSpPr>
          <p:cNvPr id="7" name="Group 180"/>
          <p:cNvGrpSpPr>
            <a:grpSpLocks/>
          </p:cNvGrpSpPr>
          <p:nvPr/>
        </p:nvGrpSpPr>
        <p:grpSpPr bwMode="auto">
          <a:xfrm>
            <a:off x="195605" y="4590734"/>
            <a:ext cx="1785950" cy="1214446"/>
            <a:chOff x="330" y="754"/>
            <a:chExt cx="3309" cy="1950"/>
          </a:xfrm>
        </p:grpSpPr>
        <p:pic>
          <p:nvPicPr>
            <p:cNvPr id="8" name="Picture 89"/>
            <p:cNvPicPr>
              <a:picLocks noChangeAspect="1" noChangeArrowheads="1"/>
            </p:cNvPicPr>
            <p:nvPr/>
          </p:nvPicPr>
          <p:blipFill>
            <a:blip r:embed="rId4" cstate="print"/>
            <a:srcRect b="17577"/>
            <a:stretch>
              <a:fillRect/>
            </a:stretch>
          </p:blipFill>
          <p:spPr bwMode="auto">
            <a:xfrm>
              <a:off x="330" y="754"/>
              <a:ext cx="1577" cy="195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90" descr="_mg_6447 (2)"/>
            <p:cNvPicPr>
              <a:picLocks noChangeAspect="1" noChangeArrowheads="1"/>
            </p:cNvPicPr>
            <p:nvPr/>
          </p:nvPicPr>
          <p:blipFill>
            <a:blip r:embed="rId5" cstate="print"/>
            <a:srcRect l="27142" r="14456"/>
            <a:stretch>
              <a:fillRect/>
            </a:stretch>
          </p:blipFill>
          <p:spPr bwMode="auto">
            <a:xfrm>
              <a:off x="1930" y="754"/>
              <a:ext cx="1709" cy="1950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0" name="Picture 2" descr="V:\vortraege\FZI Allgemein\material\Bild_L_Sensor_LMF_links.JPG"/>
          <p:cNvPicPr>
            <a:picLocks noChangeAspect="1" noChangeArrowheads="1"/>
          </p:cNvPicPr>
          <p:nvPr/>
        </p:nvPicPr>
        <p:blipFill>
          <a:blip r:embed="rId6" cstate="print">
            <a:lum bright="10000"/>
          </a:blip>
          <a:srcRect b="7246"/>
          <a:stretch>
            <a:fillRect/>
          </a:stretch>
        </p:blipFill>
        <p:spPr bwMode="auto">
          <a:xfrm>
            <a:off x="3854191" y="5543255"/>
            <a:ext cx="1604250" cy="1116000"/>
          </a:xfrm>
          <a:prstGeom prst="rect">
            <a:avLst/>
          </a:prstGeom>
          <a:noFill/>
        </p:spPr>
      </p:pic>
      <p:pic>
        <p:nvPicPr>
          <p:cNvPr id="11" name="Picture 3" descr="V:\loeschen_sofort\service-robotik_banner_grafik.jpg"/>
          <p:cNvPicPr>
            <a:picLocks noChangeAspect="1" noChangeArrowheads="1"/>
          </p:cNvPicPr>
          <p:nvPr/>
        </p:nvPicPr>
        <p:blipFill>
          <a:blip r:embed="rId7" cstate="print"/>
          <a:srcRect l="10000"/>
          <a:stretch>
            <a:fillRect/>
          </a:stretch>
        </p:blipFill>
        <p:spPr bwMode="auto">
          <a:xfrm>
            <a:off x="1818253" y="2995868"/>
            <a:ext cx="1758835" cy="1675291"/>
          </a:xfrm>
          <a:prstGeom prst="rect">
            <a:avLst/>
          </a:prstGeom>
          <a:noFill/>
        </p:spPr>
      </p:pic>
      <p:pic>
        <p:nvPicPr>
          <p:cNvPr id="12" name="Grafik 11" descr="viEMA-Zelle.jpg"/>
          <p:cNvPicPr>
            <a:picLocks noChangeAspect="1"/>
          </p:cNvPicPr>
          <p:nvPr/>
        </p:nvPicPr>
        <p:blipFill>
          <a:blip r:embed="rId8" cstate="print">
            <a:lum bright="10000"/>
          </a:blip>
          <a:stretch>
            <a:fillRect/>
          </a:stretch>
        </p:blipFill>
        <p:spPr>
          <a:xfrm>
            <a:off x="3693370" y="4052084"/>
            <a:ext cx="1666409" cy="1357298"/>
          </a:xfrm>
          <a:prstGeom prst="rect">
            <a:avLst/>
          </a:prstGeom>
        </p:spPr>
      </p:pic>
      <p:pic>
        <p:nvPicPr>
          <p:cNvPr id="13" name="Inhaltsplatzhalter 12" descr="2012-02-04_KAIRO-II_Kurve2.pn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19174" y="5745961"/>
            <a:ext cx="1683259" cy="1122173"/>
          </a:xfrm>
          <a:prstGeom prst="rect">
            <a:avLst/>
          </a:prstGeom>
        </p:spPr>
      </p:pic>
      <p:pic>
        <p:nvPicPr>
          <p:cNvPr id="14" name="Picture 2" descr="Service Roboter HoLLiE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-12045" y="2202665"/>
            <a:ext cx="1676066" cy="2522479"/>
          </a:xfrm>
          <a:prstGeom prst="rect">
            <a:avLst/>
          </a:prstGeom>
          <a:noFill/>
        </p:spPr>
      </p:pic>
      <p:pic>
        <p:nvPicPr>
          <p:cNvPr id="15" name="Picture 2" descr="http://www.best-of-robotics.org/css/images/research/hardware_KUKA-omniRob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634975" y="1792247"/>
            <a:ext cx="1549350" cy="2119715"/>
          </a:xfrm>
          <a:prstGeom prst="rect">
            <a:avLst/>
          </a:prstGeom>
          <a:noFill/>
        </p:spPr>
      </p:pic>
      <p:pic>
        <p:nvPicPr>
          <p:cNvPr id="16" name="Grafik 15" descr="V:\my_home\loeschen\2011_06\fotos_ids_tks_robotersysteme\inbot_v1.0_frei.JPG"/>
          <p:cNvPicPr/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24331" y="4000504"/>
            <a:ext cx="1500198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6" descr="Q:\FZI\Projekte\MobileIT\Segway-autonom_raw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466686" y="1949685"/>
            <a:ext cx="1493971" cy="199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AutoShape 2" descr="data:image/jpeg;base64,/9j/4AAQSkZJRgABAQAAAQABAAD/2wBDAAkGBwgHBgkIBwgKCgkLDRYPDQwMDRsUFRAWIB0iIiAdHx8kKDQsJCYxJx8fLT0tMTU3Ojo6Iys/RD84QzQ5Ojf/2wBDAQoKCg0MDRoPDxo3JR8lNzc3Nzc3Nzc3Nzc3Nzc3Nzc3Nzc3Nzc3Nzc3Nzc3Nzc3Nzc3Nzc3Nzc3Nzc3Nzc3Nzf/wAARCAC3ARMDASIAAhEBAxEB/8QAGwAAAwADAQEAAAAAAAAAAAAAAAECAwUGBAf/xAA9EAABBAECBAMFBgMHBQEAAAABAAIDEQQFEgYhMUETUWEUInGBkSMyobHB8DNCUgcVYmNy0eEWNIKSovH/xAAaAQEBAAMBAQAAAAAAAAAAAAAAAQIDBAUG/8QALREAAgIBBAAEBQQDAQAAAAAAAAECEQMEEiExE0Fx8FFhgbHBI6HR4SIykUL/2gAMAwEAAhEDEQA/ANtSdJ0nS+tPniaTpOk6QtE0ilVIpSwKkUqpFJYomkUqpOksE0ilVIpLFE0ilVIpLFEUildJUliiaRSqkUliiKRSqkUlkJpKldJUqCaSpXSVICaSpVSKVKTSVKqRSAikUqpKkBNJUrpKkKTSVKqRSAmkKkID0UnSdJ0sLBNJ0nSdIWiaTpOkKAVIpNHJAKkKkiQEAkUnYTQEoVIQE0ilVJUgFSKTQlkJpFKqRStgmkqVUiksUTSVKqRSWKIpFKqRStgikqV0lStkJpKlVIpARSKVUlSoJpKldJUgJpCqkID00ik6Tpa7MxUilVIpSwSpJVuCgqohJKQNFOkwy1SFA+6sT381ngx5ZphBGCXO6UCfy5rxPZIDbuXotXiwUtt8mfhyauuDKHKmvXmaTfNZWlbE7MWqPQ119VdLC1ZmcwowmKkUqpFKAmkqV0ilbBFIpVSKSwTSFVJUlglCqkqVsEopVSVICaSpWlSoJISIV0lSWKIpKldJUrZCaSpXSRCtkJpCdIQHppOk6TparMxUik6TpQEltrGWrMggImKPPSVkLOWArxavkM0/TcnKkFiNhIaOrj0A+qrmopthRbdI5jW9SmfxPijFznxQ4grI2zbW2STzo86odv1Xv0TKBxceDJyHS5UpeQ424uA96yfgR1XDjCz9IklDovEdIxr5GhpIaKsA33FrsOENOmnrU5zsFOiijaKBb3P1uvgvFwajLk1LW1fP0PVzRhHTqN9depvwxZGtWcQqxGAvbtI8nlmFjCs4bQTAA6JrFuwkTSKVIUspNIpVSVK2CaRSqkUlkJpJXSVJZSaSpXSVK2CKRSukqSwTSVK6SpWwQhVSVK2CaRSqkqQE0lSukqVI0RSFSEIemk06QtRsEkSAqPRYn2quSMC9SXrG4lYnOIVdIxXJ6fEWnzZG6nrcGmtNx4wGRkDsf6R+/NevKyocTEmyppAGRNLnDuVzEPD2UMaDWXTOjzZpPFmEjnBrI3Gz93ne3n1XDq8qcdqV+b9Edmmg4y3deS9WdDxFOXiDS4XVkZpr/TGPvH9+q2uNFHjwRwQtDY42hrQOwC5HgPBfM/L1jInmm8SR0WOZn7nCO7vqa8q9F2ICzwJzvK/P7GGaW2KxLpfcpNIKl0GgVIpBpoJcQABZJ7Ln8bHk4jvMzJJY9OJIxsaN5Z4jRy3vI5m+w8lhKdcLsyjG+X0dBSS43I06R2LmZONq+o42nRnZA0SmUyvBqxZui7kBfPqsU54s0XHgnmzYZoXU14lG4xE9NxI6drvkVreZruJn4SfTO3pC53C4mmp8Op6Vlw5MNCf2dnisHkRRuj1B5rdafqGLqMJlw5RI1rtrhRBafIg8wVsjlhLhMwlCUez0JKqRSzMCUJ0ilQTSKVUlSAmkUqpCFIpFJkgLG6RZIhVJGlAlHdJzvJVIF2EuSgElMK0CkJJhAKkKqQhD0UnSdIpaTMRCxuYs1JWFUxR5XRqRDuPNes7VE80WNBJNK7bHG0ucfIBVy45Jt5OM4xyYJM7C0xszGt3+JkW+htBFNPr8UpdVlzsV+k4mU6TKz8p4DtxJjxzzJvyrlXxWol0jVsnJ/vnFxiXZm6Qs2DaxpJI68udA8/Rb7gbShKz+9chrRICWQ+GAARz3Hl158h8CV48cmbJnarh+fy9/uz1Lx49Pt807+o5IXcJ57Z4A92j5BDZm9TC/oHfA/wC48l1kbmyMa9jg5rhYI6EJ5GNDkwSQTsD4pGlr2noQVzejzy6DqY0PPeXY0tuwZ3dx/QfX9912r9GVf+X+z/hnE/1Vfmv3OmDUzQBJNAcyVS4r+1TOEHD4x2Pt8kzWyRg/ylrvvfOiPUBbcmTZBy+BrhHdJRNpxDqrH6VPFgnxhOHQe0xuBiicRVF3S6vkucn42DMf+7dNxHRbGCJkrjuoAVyA6HyPNcrKz2SHHDMsPOTB7RLG2MM2GwACPgSb/RenQwfZZp5HOFxk3dEErx5a3I22ejHSwSSNpq+t5uRg6diwiPFYyTbH4ZIILBVnmSKv/wDVei8dDZNjcRPkLHe5ZxhI0joQacD+B+C4yLU3uy2OkJcGRgDc4n17+ZK6LFzYIdOkyJoxI979rSI9znO8gPmPqsHqsq5sz8DH1R9PxWYbcDEyzjxwPigaGzPJa9rDR2uogO+Y5LwaHIMzWtWzYG1ASyAOabEjmXbvxAXEaXxXNkaZNhgvdG3aIhIAHwvBttVyLbFV25duS2mgxOg0wxDc2mkXzFroeshDa4o0rTSlakz6BSVLz6fke0QtDo5Y5GsaXCRtE2Oo8x1XqpetGVq0ee1XBNIpVSRoKgmkIJCReFSBSTuQRvCLBVBgeSsLiV63R2sZi9FlaB4nbh0FqYdXwIM9uDqDnMmmicYmsiLyfW7AHRYdV1vTdKd4eVODORbYIxukPyH6rgOItdzM7WYZ8XT5cSXFbtY+Z3MWbsivXouLU5ccY8y/4dmlx3Nb48H1HFmhyMaKeEkskYHNsdirK47RZ9XZg4jYXyTsjYG7I4xR587Ju+/cUuzia4xsMgAeWjcB0B7rZp9VDOrjZqzYXifJICYCukUumzRRNIVUhLIeikFNS4HstRmQ7csbnOHZU7d5rC4PKzRgwMpXK8dau2HFjwBf2pD5uRoRg9DXPmR27BdJK58Ub5NwDWNLjY5cha5rS49O1zJfJqcMr3Z/iOZUxa2OGOhtNVd3fly6Ll1MpNeHHt/b3wdWnx3eTtRPO7ixmuY2No+mwmLLzPs3FptkTB96jQJ5DyC7jEx48TGix4G7YomhjR6BfNGaVJpIn4g4fYYMQPMce8lxDBQ3uvq1zhR8rvsV9H0fOi1XTMbOh5NnjD9v9J7j5Gx8lr00pNtz7/Bc8UqUevyesLX6/pmPqmmyQ5DvDLAZI5u8TgPvf7+i2VLjuOOJfYGPwMXcJtpdK8iht2k7R8eV+i25pRjB7ujVjjJyW0wzcUZeHomHHNsfnSxbjK02A2yA74kc/wDlcQ7WZMwiDKAlgy3O8bc3ceRG0jvfP6ryS66cmWOHJMbGwReC1wFbmg8r/fqtfkRPEhiIBjALw4jt+/xXjy1EpQ2SPThijCe+KNtkafCJmvws1+RGY3NEEzCyeFgPIEEUevIi/gOiwQ6rEMKbDLwxzrAeegHTnX+y1mTE8xB7nvJHQbt21Y8PK9iyIshgY98ZDgHAjmOnQhc6p+Zuk33QSYsrS6SLZMwdTE6yPiOv4LZadsysV2L7UIMhsm+MyA0bFEH15LLqPEjtTxdjtMxBIAd8oYC6vQ1Y5+S9fB+kjXsuPGmy5YXuY97XsaDVehWxY3N7Ua3NRVszjTItIw4hHOMjKyXtLtvRoH/PS6tezD0PXg+eQ5bcRkQG2Ey1I/n90M6j51813GjcJswZ2T5mW/KfG4OYNoaCQOTneZHOvJdGWgkEgEjoa6Lsw6BtXk7OXLrOageTAwI8GMsZLNM4n3pJ37nOrp8B6BeoqqSIXqRSSpHA227ZjJKg2spYep5BeabNw4P42XC2uxeFnuSFNjfuAWFxeHUWkWARY7HoVrtU4s0vGxZhDmQuyAw+G03RdXIE/FaBvHzZGY7cyOIvbDtLMRhAL7PxsbaXPPVxhJK1/wBN+PSynFy+B2DXtvmUTZuPixGXIljijHV8jg0fUrjdT4h1EYolhwxhxOHKWd7LPwDiPyK02BpWta1kjJ9jfkg9J899xj4NIo/IFSesV7YxbYjpnVydI66TjPHyZ/ZdDgdqGQf5twjjHxc5N+sNysv2SXUB4xFnG09pkcPQvqh8glhcFYz4HDWn+1SOlEhEI8KOgKDSAbPOz2XSYeFi4MPg4WPFBH/TG0NB+PmtLxZc9+Jwvfl5/VtfI6cWohpneNX78n5fSn8zRs0nJlLvZoYtPZI3bJK9olnkHqT0+vyWT/pbTjE2N4lcA4Od79B5HmAKHypb5FLbDR4oqmr9f46X0RqzazLllfXp+X2/q2Y2tDQGtAAHQAUAhWQlS6zkJISVIVBKE6QhD0ITRyPdazIktB6qTGFRB7c1hkk2NLnEADmSeyqIc1x9k5MWntwcFzPFyWv3g9owOZvsPz6Ln9Ke+bDOn4OIWZ09Rtyt4FNLacOnpZPOvot/p2Rh6nmZ2pZc0To3EQRMfIBtjabs8/5iLVcLxYs2Zk6pixNZi2YcWm/eaOTn33sivkV5eXDLUZYzUuPx7+56GPN4GNxrk6TFw44MKPFEbPCZGI9lW2qoj1C56HS9W4ddKzQo4czT3vL24kr9r4ieu13Qj4/8roH5+LH/ABcmFn+qQD9V5ZuI9Gg/iajB8A6/yXdNQXbqjji5eSs0WpavxMcWUx6L4DAPec945DpfU/gCuJ1DUNRmzpfFZBkT1zewXRqqurJrkvpg4l0bJxswsmdNHBH9q1kZJO47ar1XFiSbF1QZfC+hai+MtLHY+Th3EQRz2u+8Pr59l5+eCyNbZ38TsxTcFzGjgsnUpMze15aWOI92RjSR8H1a2WBA5+I3mHMAIdd05tfU0QPw8ltI+DdTnmk9g0eNzGvH2k0oZtNC20XduY/dLdYnBvELWOdmPwWtA5NjeSR/8nsuN4Mr5ijo8bGuGzhI8TIdGdjmEEAbW8v2VgGl5DnfaQyhv8zgAf1XUZ2mS6fFkZPsuVJGx4ZudG6NodXrXVLhrhXN4lmkyHeJj4W7m+V5NX2aO6wjDJKW1LkylKEVbZzWJjTsx5nOiBjb7lE0SSCB+a+gcJN4b4ekZl5Wq48moGMjZj7nMjBHMWB7x9ei24/s9xMbHdHh5O8khxZlxeJG5wHcAg91rxoOjwTsx+INNdpkznAR5eHO/wBmlPaifuH0cu/Hp543uaV/M5J5oZFSbo3ruNtOeaw4MzKP+TCSpPEerTf9pw9lV2dO4M/Ol726RkYcJdg61k7QLDMupmUB8iB8CtfhcQ4eWIhMWxOfubHMCfCnIPMtLgCOoFED8V175JpTdeiX9mlY1JNwjdeoe1cV5H3YNOxR/jkLj+FptydWmgyNJydSdHksnhkM+PF7ux4LQ3qO/eu6y5+u6dpvKfIa6SrEUQ3vPyH6ri9e4pY/PblYmK7GymNDWyOLnuNHlbQQzld89xWvU+HFL/Pm/j/Blh3yf+vHv4nXZHDmEyIz6vrOc9gHN0k7Y2/l+q1Ii0Gbc3Q9Em1Ut65E8jhA34vea+gWq0LS+JNV1BuZqGBHlMG6pdSe4M51RDPSj27+i7NnCwytrtdz5s4N+7jM+xgZ6BjevzKkV4nMYV6/3/Yk9nEpe/focVm4mbqchxNLzNOaR/Gi0qH3Yx5FwG535L1cKcITyT5E2SJYHscWieW95Pm3t819IxcXHw4RDiQRwRDoyNoaPoFlVeiU5XN/QLVOKqKNFo3DGDpjWukaMqdpJbLM0Es9G+XNbulVJUuuEIwVRRzSk5O2JJUksyCpJUkqCaRSpJUE0kQqpKkAkJ0hWyGYhJWilrspF0tJxVk3jwafD7s2fIIA7+lpIDj9Ct6Wr53xIc9nEbp8yhHGHDFZu2ktvk7l079TzrsubV5fDxNnRpYKeVbujLq2Fh6npGn4WmQuxTl5Pu01u7a22uc41z5c7Wyh4Hwo42xuys6RjRQaZg0AfAALNwpp0zpfb8mERRiEQ48Rv3RducAf6if2F1AbSw0+HG473Hsy1GWSlti+jnIeENGjrdgiQ/5sr3fmVs8bQ9Kx6MOmYbCO4gbf1pbGk6XSoQXUUcznJ9s5Pirh2fU9T06fFiaYoAWuDZRFsO5pDqo2OR5DmuqcQSSUzSxvLfNIwSk38Q5NpJ+RRcFgzMr2bGfM2CWdzRyihbb3G+wtY5HgdCUsVzJsmOJ8mze6rcQ36EkAn0WU2oRbbJFOTpI0uqaTqmvxkZ2UcLEDbGHjEPe89t7zy+Q5evdarhHVczTdVZw/qpghY2IGKMEFzXOohpcO558vM+oXdRtBaCHNd6tcCPqFwHEmlaUeJp83J1PfJPHtGFixGSbeG7QRR8wDzXLljtayRfJ0Qdpwl0fQKWDNdjR4zznOhbjkU/xiNpHrfJcQ7ibWYGRYGaWYMkcYMuTLCZJSDVVHfNxv15rNBpWZqEwmj0+XJf2zdbeaHqyAfqqtSp8RRi8LjzJmv1bWsTT2PPC0uoPB5mNjd+L5Gg8E/wDqQuew5dQlgi090AihtzY4yS5zi+jRAPQlo5L6ZFwyJRu1XPyMyQ0KAbHG0f0taByHzW3j0/EiZExmNFUJuO2Alp6XZ7+q0TwZsj7pG+GohjjS5b7OPweCpCADJDhQX0hj3Su9bdyZ8gui0zh3TNNf4sGMHz955j4kh/8AI9PlS21IpdWPDCCOaeWU3yKkJoW41koTQqCUKkkAkUmikBNITQqCaSVIQE0kqSVAkJoQGZFJprWBLDNiY85JmgjeSKJc0HlRH6n6rOhR0+wnQgABQ6BOk6RSoEhNCEERah0QKyISymAwDqvnnF3FWnvytPOmtlyZcLJE9iMhj67Ann86X0paKLhXCZnDJlklmAFBklc/Pcf5uq055ZWksZu084wnufkchosuoatiSQv9rkiiojBxZGwAlziSHPPMgX9Fv9P4az/DLHzwaVju+9j6a37Rw/xTO5n5LpsXBxcMyHFgZF4jtz9gqzVLOsMeGXeR2y5c+53FGr0/h/TNOeyTFxg2VhJEriXPJPUlx5rZ0mhb4xjHpGhycuxUik6QsiCpJUkgEhNCFEkqSQCSVJKgSSpKkAkJpKgSE0ICUJopUCQnSEKZqRSaFrIKk6TQgEik0IBJpoUAqQmhAJCaEAkJoQgkqVIQpNIpUkhBUhNCpRJKkkAklVIpAShNCoJpCaEBKVKkKglCdIQpKKTSVIFIQhAZ0IQtYGhCEAIQhACaEIAQhCAKQhCAKQhCAVIQhCAhCEKFIQhACEIQCQhCAEqQhUBSSEIBUhCFQJCEIUSSEKgKQhCA/9k="/>
          <p:cNvSpPr>
            <a:spLocks noChangeAspect="1" noChangeArrowheads="1"/>
          </p:cNvSpPr>
          <p:nvPr/>
        </p:nvSpPr>
        <p:spPr bwMode="auto">
          <a:xfrm>
            <a:off x="63500" y="-842963"/>
            <a:ext cx="2619375" cy="17430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28" name="AutoShape 4" descr="data:image/jpeg;base64,/9j/4AAQSkZJRgABAQAAAQABAAD/2wBDAAkGBwgHBgkIBwgKCgkLDRYPDQwMDRsUFRAWIB0iIiAdHx8kKDQsJCYxJx8fLT0tMTU3Ojo6Iys/RD84QzQ5Ojf/2wBDAQoKCg0MDRoPDxo3JR8lNzc3Nzc3Nzc3Nzc3Nzc3Nzc3Nzc3Nzc3Nzc3Nzc3Nzc3Nzc3Nzc3Nzc3Nzc3Nzc3Nzf/wAARCAC3ARMDASIAAhEBAxEB/8QAGwAAAwADAQEAAAAAAAAAAAAAAAECAwUGBAf/xAA9EAABBAECBAMFBgMHBQEAAAABAAIDEQQFEgYhMUETUWEUInGBkSMyobHB8DNCUgcVYmNy0eEWNIKSovH/xAAaAQEBAAMBAQAAAAAAAAAAAAAAAQIDBAUG/8QALREAAgIBBAAEBQQDAQAAAAAAAAECEQMEEiExE0Fx8FFhgbHBI6HR4SIykUL/2gAMAwEAAhEDEQA/ANtSdJ0nS+tPniaTpOk6QtE0ilVIpSwKkUqpFJYomkUqpOksE0ilVIpLFE0ilVIpLFEUildJUliiaRSqkUliiKRSqkUlkJpKldJUqCaSpXSVICaSpVSKVKTSVKqRSAikUqpKkBNJUrpKkKTSVKqRSAmkKkID0UnSdJ0sLBNJ0nSdIWiaTpOkKAVIpNHJAKkKkiQEAkUnYTQEoVIQE0ilVJUgFSKTQlkJpFKqRStgmkqVUiksUTSVKqRSWKIpFKqRStgikqV0lStkJpKlVIpARSKVUlSoJpKldJUgJpCqkID00ik6Tpa7MxUilVIpSwSpJVuCgqohJKQNFOkwy1SFA+6sT381ngx5ZphBGCXO6UCfy5rxPZIDbuXotXiwUtt8mfhyauuDKHKmvXmaTfNZWlbE7MWqPQ119VdLC1ZmcwowmKkUqpFKAmkqV0ilbBFIpVSKSwTSFVJUlglCqkqVsEopVSVICaSpWlSoJISIV0lSWKIpKldJUrZCaSpXSRCtkJpCdIQHppOk6TparMxUik6TpQEltrGWrMggImKPPSVkLOWArxavkM0/TcnKkFiNhIaOrj0A+qrmopthRbdI5jW9SmfxPijFznxQ4grI2zbW2STzo86odv1Xv0TKBxceDJyHS5UpeQ424uA96yfgR1XDjCz9IklDovEdIxr5GhpIaKsA33FrsOENOmnrU5zsFOiijaKBb3P1uvgvFwajLk1LW1fP0PVzRhHTqN9depvwxZGtWcQqxGAvbtI8nlmFjCs4bQTAA6JrFuwkTSKVIUspNIpVSVK2CaRSqkUlkJpJXSVJZSaSpXSVK2CKRSukqSwTSVK6SpWwQhVSVK2CaRSqkqQE0lSukqVI0RSFSEIemk06QtRsEkSAqPRYn2quSMC9SXrG4lYnOIVdIxXJ6fEWnzZG6nrcGmtNx4wGRkDsf6R+/NevKyocTEmyppAGRNLnDuVzEPD2UMaDWXTOjzZpPFmEjnBrI3Gz93ne3n1XDq8qcdqV+b9Edmmg4y3deS9WdDxFOXiDS4XVkZpr/TGPvH9+q2uNFHjwRwQtDY42hrQOwC5HgPBfM/L1jInmm8SR0WOZn7nCO7vqa8q9F2ICzwJzvK/P7GGaW2KxLpfcpNIKl0GgVIpBpoJcQABZJ7Ln8bHk4jvMzJJY9OJIxsaN5Z4jRy3vI5m+w8lhKdcLsyjG+X0dBSS43I06R2LmZONq+o42nRnZA0SmUyvBqxZui7kBfPqsU54s0XHgnmzYZoXU14lG4xE9NxI6drvkVreZruJn4SfTO3pC53C4mmp8Op6Vlw5MNCf2dnisHkRRuj1B5rdafqGLqMJlw5RI1rtrhRBafIg8wVsjlhLhMwlCUez0JKqRSzMCUJ0ilQTSKVUlSAmkUqpCFIpFJkgLG6RZIhVJGlAlHdJzvJVIF2EuSgElMK0CkJJhAKkKqQhD0UnSdIpaTMRCxuYs1JWFUxR5XRqRDuPNes7VE80WNBJNK7bHG0ucfIBVy45Jt5OM4xyYJM7C0xszGt3+JkW+htBFNPr8UpdVlzsV+k4mU6TKz8p4DtxJjxzzJvyrlXxWol0jVsnJ/vnFxiXZm6Qs2DaxpJI68udA8/Rb7gbShKz+9chrRICWQ+GAARz3Hl158h8CV48cmbJnarh+fy9/uz1Lx49Pt807+o5IXcJ57Z4A92j5BDZm9TC/oHfA/wC48l1kbmyMa9jg5rhYI6EJ5GNDkwSQTsD4pGlr2noQVzejzy6DqY0PPeXY0tuwZ3dx/QfX9912r9GVf+X+z/hnE/1Vfmv3OmDUzQBJNAcyVS4r+1TOEHD4x2Pt8kzWyRg/ylrvvfOiPUBbcmTZBy+BrhHdJRNpxDqrH6VPFgnxhOHQe0xuBiicRVF3S6vkucn42DMf+7dNxHRbGCJkrjuoAVyA6HyPNcrKz2SHHDMsPOTB7RLG2MM2GwACPgSb/RenQwfZZp5HOFxk3dEErx5a3I22ejHSwSSNpq+t5uRg6diwiPFYyTbH4ZIILBVnmSKv/wDVei8dDZNjcRPkLHe5ZxhI0joQacD+B+C4yLU3uy2OkJcGRgDc4n17+ZK6LFzYIdOkyJoxI979rSI9znO8gPmPqsHqsq5sz8DH1R9PxWYbcDEyzjxwPigaGzPJa9rDR2uogO+Y5LwaHIMzWtWzYG1ASyAOabEjmXbvxAXEaXxXNkaZNhgvdG3aIhIAHwvBttVyLbFV25duS2mgxOg0wxDc2mkXzFroeshDa4o0rTSlakz6BSVLz6fke0QtDo5Y5GsaXCRtE2Oo8x1XqpetGVq0ee1XBNIpVSRoKgmkIJCReFSBSTuQRvCLBVBgeSsLiV63R2sZi9FlaB4nbh0FqYdXwIM9uDqDnMmmicYmsiLyfW7AHRYdV1vTdKd4eVODORbYIxukPyH6rgOItdzM7WYZ8XT5cSXFbtY+Z3MWbsivXouLU5ccY8y/4dmlx3Nb48H1HFmhyMaKeEkskYHNsdirK47RZ9XZg4jYXyTsjYG7I4xR587Ju+/cUuzia4xsMgAeWjcB0B7rZp9VDOrjZqzYXifJICYCukUumzRRNIVUhLIeikFNS4HstRmQ7csbnOHZU7d5rC4PKzRgwMpXK8dau2HFjwBf2pD5uRoRg9DXPmR27BdJK58Ub5NwDWNLjY5cha5rS49O1zJfJqcMr3Z/iOZUxa2OGOhtNVd3fly6Ll1MpNeHHt/b3wdWnx3eTtRPO7ixmuY2No+mwmLLzPs3FptkTB96jQJ5DyC7jEx48TGix4G7YomhjR6BfNGaVJpIn4g4fYYMQPMce8lxDBQ3uvq1zhR8rvsV9H0fOi1XTMbOh5NnjD9v9J7j5Gx8lr00pNtz7/Bc8UqUevyesLX6/pmPqmmyQ5DvDLAZI5u8TgPvf7+i2VLjuOOJfYGPwMXcJtpdK8iht2k7R8eV+i25pRjB7ujVjjJyW0wzcUZeHomHHNsfnSxbjK02A2yA74kc/wDlcQ7WZMwiDKAlgy3O8bc3ceRG0jvfP6ryS66cmWOHJMbGwReC1wFbmg8r/fqtfkRPEhiIBjALw4jt+/xXjy1EpQ2SPThijCe+KNtkafCJmvws1+RGY3NEEzCyeFgPIEEUevIi/gOiwQ6rEMKbDLwxzrAeegHTnX+y1mTE8xB7nvJHQbt21Y8PK9iyIshgY98ZDgHAjmOnQhc6p+Zuk33QSYsrS6SLZMwdTE6yPiOv4LZadsysV2L7UIMhsm+MyA0bFEH15LLqPEjtTxdjtMxBIAd8oYC6vQ1Y5+S9fB+kjXsuPGmy5YXuY97XsaDVehWxY3N7Ua3NRVszjTItIw4hHOMjKyXtLtvRoH/PS6tezD0PXg+eQ5bcRkQG2Ey1I/n90M6j51813GjcJswZ2T5mW/KfG4OYNoaCQOTneZHOvJdGWgkEgEjoa6Lsw6BtXk7OXLrOageTAwI8GMsZLNM4n3pJ37nOrp8B6BeoqqSIXqRSSpHA227ZjJKg2spYep5BeabNw4P42XC2uxeFnuSFNjfuAWFxeHUWkWARY7HoVrtU4s0vGxZhDmQuyAw+G03RdXIE/FaBvHzZGY7cyOIvbDtLMRhAL7PxsbaXPPVxhJK1/wBN+PSynFy+B2DXtvmUTZuPixGXIljijHV8jg0fUrjdT4h1EYolhwxhxOHKWd7LPwDiPyK02BpWta1kjJ9jfkg9J899xj4NIo/IFSesV7YxbYjpnVydI66TjPHyZ/ZdDgdqGQf5twjjHxc5N+sNysv2SXUB4xFnG09pkcPQvqh8glhcFYz4HDWn+1SOlEhEI8KOgKDSAbPOz2XSYeFi4MPg4WPFBH/TG0NB+PmtLxZc9+Jwvfl5/VtfI6cWohpneNX78n5fSn8zRs0nJlLvZoYtPZI3bJK9olnkHqT0+vyWT/pbTjE2N4lcA4Od79B5HmAKHypb5FLbDR4oqmr9f46X0RqzazLllfXp+X2/q2Y2tDQGtAAHQAUAhWQlS6zkJISVIVBKE6QhD0ITRyPdazIktB6qTGFRB7c1hkk2NLnEADmSeyqIc1x9k5MWntwcFzPFyWv3g9owOZvsPz6Ln9Ke+bDOn4OIWZ09Rtyt4FNLacOnpZPOvot/p2Rh6nmZ2pZc0To3EQRMfIBtjabs8/5iLVcLxYs2Zk6pixNZi2YcWm/eaOTn33sivkV5eXDLUZYzUuPx7+56GPN4GNxrk6TFw44MKPFEbPCZGI9lW2qoj1C56HS9W4ddKzQo4czT3vL24kr9r4ieu13Qj4/8roH5+LH/ABcmFn+qQD9V5ZuI9Gg/iajB8A6/yXdNQXbqjji5eSs0WpavxMcWUx6L4DAPec945DpfU/gCuJ1DUNRmzpfFZBkT1zewXRqqurJrkvpg4l0bJxswsmdNHBH9q1kZJO47ar1XFiSbF1QZfC+hai+MtLHY+Th3EQRz2u+8Pr59l5+eCyNbZ38TsxTcFzGjgsnUpMze15aWOI92RjSR8H1a2WBA5+I3mHMAIdd05tfU0QPw8ltI+DdTnmk9g0eNzGvH2k0oZtNC20XduY/dLdYnBvELWOdmPwWtA5NjeSR/8nsuN4Mr5ijo8bGuGzhI8TIdGdjmEEAbW8v2VgGl5DnfaQyhv8zgAf1XUZ2mS6fFkZPsuVJGx4ZudG6NodXrXVLhrhXN4lmkyHeJj4W7m+V5NX2aO6wjDJKW1LkylKEVbZzWJjTsx5nOiBjb7lE0SSCB+a+gcJN4b4ekZl5Wq48moGMjZj7nMjBHMWB7x9ei24/s9xMbHdHh5O8khxZlxeJG5wHcAg91rxoOjwTsx+INNdpkznAR5eHO/wBmlPaifuH0cu/Hp543uaV/M5J5oZFSbo3ruNtOeaw4MzKP+TCSpPEerTf9pw9lV2dO4M/Ol726RkYcJdg61k7QLDMupmUB8iB8CtfhcQ4eWIhMWxOfubHMCfCnIPMtLgCOoFED8V175JpTdeiX9mlY1JNwjdeoe1cV5H3YNOxR/jkLj+FptydWmgyNJydSdHksnhkM+PF7ux4LQ3qO/eu6y5+u6dpvKfIa6SrEUQ3vPyH6ri9e4pY/PblYmK7GymNDWyOLnuNHlbQQzld89xWvU+HFL/Pm/j/Blh3yf+vHv4nXZHDmEyIz6vrOc9gHN0k7Y2/l+q1Ii0Gbc3Q9Em1Ut65E8jhA34vea+gWq0LS+JNV1BuZqGBHlMG6pdSe4M51RDPSj27+i7NnCwytrtdz5s4N+7jM+xgZ6BjevzKkV4nMYV6/3/Yk9nEpe/focVm4mbqchxNLzNOaR/Gi0qH3Yx5FwG535L1cKcITyT5E2SJYHscWieW95Pm3t819IxcXHw4RDiQRwRDoyNoaPoFlVeiU5XN/QLVOKqKNFo3DGDpjWukaMqdpJbLM0Es9G+XNbulVJUuuEIwVRRzSk5O2JJUksyCpJUkqCaRSpJUE0kQqpKkAkJ0hWyGYhJWilrspF0tJxVk3jwafD7s2fIIA7+lpIDj9Ct6Wr53xIc9nEbp8yhHGHDFZu2ktvk7l079TzrsubV5fDxNnRpYKeVbujLq2Fh6npGn4WmQuxTl5Pu01u7a22uc41z5c7Wyh4Hwo42xuys6RjRQaZg0AfAALNwpp0zpfb8mERRiEQ48Rv3RducAf6if2F1AbSw0+HG473Hsy1GWSlti+jnIeENGjrdgiQ/5sr3fmVs8bQ9Kx6MOmYbCO4gbf1pbGk6XSoQXUUcznJ9s5Pirh2fU9T06fFiaYoAWuDZRFsO5pDqo2OR5DmuqcQSSUzSxvLfNIwSk38Q5NpJ+RRcFgzMr2bGfM2CWdzRyihbb3G+wtY5HgdCUsVzJsmOJ8mze6rcQ36EkAn0WU2oRbbJFOTpI0uqaTqmvxkZ2UcLEDbGHjEPe89t7zy+Q5evdarhHVczTdVZw/qpghY2IGKMEFzXOohpcO558vM+oXdRtBaCHNd6tcCPqFwHEmlaUeJp83J1PfJPHtGFixGSbeG7QRR8wDzXLljtayRfJ0Qdpwl0fQKWDNdjR4zznOhbjkU/xiNpHrfJcQ7ibWYGRYGaWYMkcYMuTLCZJSDVVHfNxv15rNBpWZqEwmj0+XJf2zdbeaHqyAfqqtSp8RRi8LjzJmv1bWsTT2PPC0uoPB5mNjd+L5Gg8E/wDqQuew5dQlgi090AihtzY4yS5zi+jRAPQlo5L6ZFwyJRu1XPyMyQ0KAbHG0f0taByHzW3j0/EiZExmNFUJuO2Alp6XZ7+q0TwZsj7pG+GohjjS5b7OPweCpCADJDhQX0hj3Su9bdyZ8gui0zh3TNNf4sGMHz955j4kh/8AI9PlS21IpdWPDCCOaeWU3yKkJoW41koTQqCUKkkAkUmikBNITQqCaSVIQE0kqSVAkJoQGZFJprWBLDNiY85JmgjeSKJc0HlRH6n6rOhR0+wnQgABQ6BOk6RSoEhNCEERah0QKyISymAwDqvnnF3FWnvytPOmtlyZcLJE9iMhj67Ann86X0paKLhXCZnDJlklmAFBklc/Pcf5uq055ZWksZu084wnufkchosuoatiSQv9rkiiojBxZGwAlziSHPPMgX9Fv9P4az/DLHzwaVju+9j6a37Rw/xTO5n5LpsXBxcMyHFgZF4jtz9gqzVLOsMeGXeR2y5c+53FGr0/h/TNOeyTFxg2VhJEriXPJPUlx5rZ0mhb4xjHpGhycuxUik6QsiCpJUkgEhNCFEkqSQCSVJKgSSpKkAkJpKgSE0ICUJopUCQnSEKZqRSaFrIKk6TQgEik0IBJpoUAqQmhAJCaEAkJoQgkqVIQpNIpUkhBUhNCpRJKkkAklVIpAShNCoJpCaEBKVKkKglCdIQpKKTSVIFIQhAZ0IQtYGhCEAIQhACaEIAQhCAKQhCAKQhCAVIQhCAhCEKFIQhACEIQCQhCAEqQhUBSSEIBUhCFQJCEIUSSEKgKQhCA/9k="/>
          <p:cNvSpPr>
            <a:spLocks noChangeAspect="1" noChangeArrowheads="1"/>
          </p:cNvSpPr>
          <p:nvPr/>
        </p:nvSpPr>
        <p:spPr bwMode="auto">
          <a:xfrm>
            <a:off x="63500" y="-842963"/>
            <a:ext cx="2619375" cy="17430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30" name="AutoShape 6" descr="data:image/jpeg;base64,/9j/4AAQSkZJRgABAQAAAQABAAD/2wBDAAkGBwgHBgkIBwgKCgkLDRYPDQwMDRsUFRAWIB0iIiAdHx8kKDQsJCYxJx8fLT0tMTU3Ojo6Iys/RD84QzQ5Ojf/2wBDAQoKCg0MDRoPDxo3JR8lNzc3Nzc3Nzc3Nzc3Nzc3Nzc3Nzc3Nzc3Nzc3Nzc3Nzc3Nzc3Nzc3Nzc3Nzc3Nzc3Nzf/wAARCAC3ARMDASIAAhEBAxEB/8QAGwAAAwADAQEAAAAAAAAAAAAAAAECAwUGBAf/xAA9EAABBAECBAMFBgMHBQEAAAABAAIDEQQFEgYhMUETUWEUInGBkSMyobHB8DNCUgcVYmNy0eEWNIKSovH/xAAaAQEBAAMBAQAAAAAAAAAAAAAAAQIDBAUG/8QALREAAgIBBAAEBQQDAQAAAAAAAAECEQMEEiExE0Fx8FFhgbHBI6HR4SIykUL/2gAMAwEAAhEDEQA/ANtSdJ0nS+tPniaTpOk6QtE0ilVIpSwKkUqpFJYomkUqpOksE0ilVIpLFE0ilVIpLFEUildJUliiaRSqkUliiKRSqkUlkJpKldJUqCaSpXSVICaSpVSKVKTSVKqRSAikUqpKkBNJUrpKkKTSVKqRSAmkKkID0UnSdJ0sLBNJ0nSdIWiaTpOkKAVIpNHJAKkKkiQEAkUnYTQEoVIQE0ilVJUgFSKTQlkJpFKqRStgmkqVUiksUTSVKqRSWKIpFKqRStgikqV0lStkJpKlVIpARSKVUlSoJpKldJUgJpCqkID00ik6Tpa7MxUilVIpSwSpJVuCgqohJKQNFOkwy1SFA+6sT381ngx5ZphBGCXO6UCfy5rxPZIDbuXotXiwUtt8mfhyauuDKHKmvXmaTfNZWlbE7MWqPQ119VdLC1ZmcwowmKkUqpFKAmkqV0ilbBFIpVSKSwTSFVJUlglCqkqVsEopVSVICaSpWlSoJISIV0lSWKIpKldJUrZCaSpXSRCtkJpCdIQHppOk6TparMxUik6TpQEltrGWrMggImKPPSVkLOWArxavkM0/TcnKkFiNhIaOrj0A+qrmopthRbdI5jW9SmfxPijFznxQ4grI2zbW2STzo86odv1Xv0TKBxceDJyHS5UpeQ424uA96yfgR1XDjCz9IklDovEdIxr5GhpIaKsA33FrsOENOmnrU5zsFOiijaKBb3P1uvgvFwajLk1LW1fP0PVzRhHTqN9depvwxZGtWcQqxGAvbtI8nlmFjCs4bQTAA6JrFuwkTSKVIUspNIpVSVK2CaRSqkUlkJpJXSVJZSaSpXSVK2CKRSukqSwTSVK6SpWwQhVSVK2CaRSqkqQE0lSukqVI0RSFSEIemk06QtRsEkSAqPRYn2quSMC9SXrG4lYnOIVdIxXJ6fEWnzZG6nrcGmtNx4wGRkDsf6R+/NevKyocTEmyppAGRNLnDuVzEPD2UMaDWXTOjzZpPFmEjnBrI3Gz93ne3n1XDq8qcdqV+b9Edmmg4y3deS9WdDxFOXiDS4XVkZpr/TGPvH9+q2uNFHjwRwQtDY42hrQOwC5HgPBfM/L1jInmm8SR0WOZn7nCO7vqa8q9F2ICzwJzvK/P7GGaW2KxLpfcpNIKl0GgVIpBpoJcQABZJ7Ln8bHk4jvMzJJY9OJIxsaN5Z4jRy3vI5m+w8lhKdcLsyjG+X0dBSS43I06R2LmZONq+o42nRnZA0SmUyvBqxZui7kBfPqsU54s0XHgnmzYZoXU14lG4xE9NxI6drvkVreZruJn4SfTO3pC53C4mmp8Op6Vlw5MNCf2dnisHkRRuj1B5rdafqGLqMJlw5RI1rtrhRBafIg8wVsjlhLhMwlCUez0JKqRSzMCUJ0ilQTSKVUlSAmkUqpCFIpFJkgLG6RZIhVJGlAlHdJzvJVIF2EuSgElMK0CkJJhAKkKqQhD0UnSdIpaTMRCxuYs1JWFUxR5XRqRDuPNes7VE80WNBJNK7bHG0ucfIBVy45Jt5OM4xyYJM7C0xszGt3+JkW+htBFNPr8UpdVlzsV+k4mU6TKz8p4DtxJjxzzJvyrlXxWol0jVsnJ/vnFxiXZm6Qs2DaxpJI68udA8/Rb7gbShKz+9chrRICWQ+GAARz3Hl158h8CV48cmbJnarh+fy9/uz1Lx49Pt807+o5IXcJ57Z4A92j5BDZm9TC/oHfA/wC48l1kbmyMa9jg5rhYI6EJ5GNDkwSQTsD4pGlr2noQVzejzy6DqY0PPeXY0tuwZ3dx/QfX9912r9GVf+X+z/hnE/1Vfmv3OmDUzQBJNAcyVS4r+1TOEHD4x2Pt8kzWyRg/ylrvvfOiPUBbcmTZBy+BrhHdJRNpxDqrH6VPFgnxhOHQe0xuBiicRVF3S6vkucn42DMf+7dNxHRbGCJkrjuoAVyA6HyPNcrKz2SHHDMsPOTB7RLG2MM2GwACPgSb/RenQwfZZp5HOFxk3dEErx5a3I22ejHSwSSNpq+t5uRg6diwiPFYyTbH4ZIILBVnmSKv/wDVei8dDZNjcRPkLHe5ZxhI0joQacD+B+C4yLU3uy2OkJcGRgDc4n17+ZK6LFzYIdOkyJoxI979rSI9znO8gPmPqsHqsq5sz8DH1R9PxWYbcDEyzjxwPigaGzPJa9rDR2uogO+Y5LwaHIMzWtWzYG1ASyAOabEjmXbvxAXEaXxXNkaZNhgvdG3aIhIAHwvBttVyLbFV25duS2mgxOg0wxDc2mkXzFroeshDa4o0rTSlakz6BSVLz6fke0QtDo5Y5GsaXCRtE2Oo8x1XqpetGVq0ee1XBNIpVSRoKgmkIJCReFSBSTuQRvCLBVBgeSsLiV63R2sZi9FlaB4nbh0FqYdXwIM9uDqDnMmmicYmsiLyfW7AHRYdV1vTdKd4eVODORbYIxukPyH6rgOItdzM7WYZ8XT5cSXFbtY+Z3MWbsivXouLU5ccY8y/4dmlx3Nb48H1HFmhyMaKeEkskYHNsdirK47RZ9XZg4jYXyTsjYG7I4xR587Ju+/cUuzia4xsMgAeWjcB0B7rZp9VDOrjZqzYXifJICYCukUumzRRNIVUhLIeikFNS4HstRmQ7csbnOHZU7d5rC4PKzRgwMpXK8dau2HFjwBf2pD5uRoRg9DXPmR27BdJK58Ub5NwDWNLjY5cha5rS49O1zJfJqcMr3Z/iOZUxa2OGOhtNVd3fly6Ll1MpNeHHt/b3wdWnx3eTtRPO7ixmuY2No+mwmLLzPs3FptkTB96jQJ5DyC7jEx48TGix4G7YomhjR6BfNGaVJpIn4g4fYYMQPMce8lxDBQ3uvq1zhR8rvsV9H0fOi1XTMbOh5NnjD9v9J7j5Gx8lr00pNtz7/Bc8UqUevyesLX6/pmPqmmyQ5DvDLAZI5u8TgPvf7+i2VLjuOOJfYGPwMXcJtpdK8iht2k7R8eV+i25pRjB7ujVjjJyW0wzcUZeHomHHNsfnSxbjK02A2yA74kc/wDlcQ7WZMwiDKAlgy3O8bc3ceRG0jvfP6ryS66cmWOHJMbGwReC1wFbmg8r/fqtfkRPEhiIBjALw4jt+/xXjy1EpQ2SPThijCe+KNtkafCJmvws1+RGY3NEEzCyeFgPIEEUevIi/gOiwQ6rEMKbDLwxzrAeegHTnX+y1mTE8xB7nvJHQbt21Y8PK9iyIshgY98ZDgHAjmOnQhc6p+Zuk33QSYsrS6SLZMwdTE6yPiOv4LZadsysV2L7UIMhsm+MyA0bFEH15LLqPEjtTxdjtMxBIAd8oYC6vQ1Y5+S9fB+kjXsuPGmy5YXuY97XsaDVehWxY3N7Ua3NRVszjTItIw4hHOMjKyXtLtvRoH/PS6tezD0PXg+eQ5bcRkQG2Ey1I/n90M6j51813GjcJswZ2T5mW/KfG4OYNoaCQOTneZHOvJdGWgkEgEjoa6Lsw6BtXk7OXLrOageTAwI8GMsZLNM4n3pJ37nOrp8B6BeoqqSIXqRSSpHA227ZjJKg2spYep5BeabNw4P42XC2uxeFnuSFNjfuAWFxeHUWkWARY7HoVrtU4s0vGxZhDmQuyAw+G03RdXIE/FaBvHzZGY7cyOIvbDtLMRhAL7PxsbaXPPVxhJK1/wBN+PSynFy+B2DXtvmUTZuPixGXIljijHV8jg0fUrjdT4h1EYolhwxhxOHKWd7LPwDiPyK02BpWta1kjJ9jfkg9J899xj4NIo/IFSesV7YxbYjpnVydI66TjPHyZ/ZdDgdqGQf5twjjHxc5N+sNysv2SXUB4xFnG09pkcPQvqh8glhcFYz4HDWn+1SOlEhEI8KOgKDSAbPOz2XSYeFi4MPg4WPFBH/TG0NB+PmtLxZc9+Jwvfl5/VtfI6cWohpneNX78n5fSn8zRs0nJlLvZoYtPZI3bJK9olnkHqT0+vyWT/pbTjE2N4lcA4Od79B5HmAKHypb5FLbDR4oqmr9f46X0RqzazLllfXp+X2/q2Y2tDQGtAAHQAUAhWQlS6zkJISVIVBKE6QhD0ITRyPdazIktB6qTGFRB7c1hkk2NLnEADmSeyqIc1x9k5MWntwcFzPFyWv3g9owOZvsPz6Ln9Ke+bDOn4OIWZ09Rtyt4FNLacOnpZPOvot/p2Rh6nmZ2pZc0To3EQRMfIBtjabs8/5iLVcLxYs2Zk6pixNZi2YcWm/eaOTn33sivkV5eXDLUZYzUuPx7+56GPN4GNxrk6TFw44MKPFEbPCZGI9lW2qoj1C56HS9W4ddKzQo4czT3vL24kr9r4ieu13Qj4/8roH5+LH/ABcmFn+qQD9V5ZuI9Gg/iajB8A6/yXdNQXbqjji5eSs0WpavxMcWUx6L4DAPec945DpfU/gCuJ1DUNRmzpfFZBkT1zewXRqqurJrkvpg4l0bJxswsmdNHBH9q1kZJO47ar1XFiSbF1QZfC+hai+MtLHY+Th3EQRz2u+8Pr59l5+eCyNbZ38TsxTcFzGjgsnUpMze15aWOI92RjSR8H1a2WBA5+I3mHMAIdd05tfU0QPw8ltI+DdTnmk9g0eNzGvH2k0oZtNC20XduY/dLdYnBvELWOdmPwWtA5NjeSR/8nsuN4Mr5ijo8bGuGzhI8TIdGdjmEEAbW8v2VgGl5DnfaQyhv8zgAf1XUZ2mS6fFkZPsuVJGx4ZudG6NodXrXVLhrhXN4lmkyHeJj4W7m+V5NX2aO6wjDJKW1LkylKEVbZzWJjTsx5nOiBjb7lE0SSCB+a+gcJN4b4ekZl5Wq48moGMjZj7nMjBHMWB7x9ei24/s9xMbHdHh5O8khxZlxeJG5wHcAg91rxoOjwTsx+INNdpkznAR5eHO/wBmlPaifuH0cu/Hp543uaV/M5J5oZFSbo3ruNtOeaw4MzKP+TCSpPEerTf9pw9lV2dO4M/Ol726RkYcJdg61k7QLDMupmUB8iB8CtfhcQ4eWIhMWxOfubHMCfCnIPMtLgCOoFED8V175JpTdeiX9mlY1JNwjdeoe1cV5H3YNOxR/jkLj+FptydWmgyNJydSdHksnhkM+PF7ux4LQ3qO/eu6y5+u6dpvKfIa6SrEUQ3vPyH6ri9e4pY/PblYmK7GymNDWyOLnuNHlbQQzld89xWvU+HFL/Pm/j/Blh3yf+vHv4nXZHDmEyIz6vrOc9gHN0k7Y2/l+q1Ii0Gbc3Q9Em1Ut65E8jhA34vea+gWq0LS+JNV1BuZqGBHlMG6pdSe4M51RDPSj27+i7NnCwytrtdz5s4N+7jM+xgZ6BjevzKkV4nMYV6/3/Yk9nEpe/focVm4mbqchxNLzNOaR/Gi0qH3Yx5FwG535L1cKcITyT5E2SJYHscWieW95Pm3t819IxcXHw4RDiQRwRDoyNoaPoFlVeiU5XN/QLVOKqKNFo3DGDpjWukaMqdpJbLM0Es9G+XNbulVJUuuEIwVRRzSk5O2JJUksyCpJUkqCaRSpJUE0kQqpKkAkJ0hWyGYhJWilrspF0tJxVk3jwafD7s2fIIA7+lpIDj9Ct6Wr53xIc9nEbp8yhHGHDFZu2ktvk7l079TzrsubV5fDxNnRpYKeVbujLq2Fh6npGn4WmQuxTl5Pu01u7a22uc41z5c7Wyh4Hwo42xuys6RjRQaZg0AfAALNwpp0zpfb8mERRiEQ48Rv3RducAf6if2F1AbSw0+HG473Hsy1GWSlti+jnIeENGjrdgiQ/5sr3fmVs8bQ9Kx6MOmYbCO4gbf1pbGk6XSoQXUUcznJ9s5Pirh2fU9T06fFiaYoAWuDZRFsO5pDqo2OR5DmuqcQSSUzSxvLfNIwSk38Q5NpJ+RRcFgzMr2bGfM2CWdzRyihbb3G+wtY5HgdCUsVzJsmOJ8mze6rcQ36EkAn0WU2oRbbJFOTpI0uqaTqmvxkZ2UcLEDbGHjEPe89t7zy+Q5evdarhHVczTdVZw/qpghY2IGKMEFzXOohpcO558vM+oXdRtBaCHNd6tcCPqFwHEmlaUeJp83J1PfJPHtGFixGSbeG7QRR8wDzXLljtayRfJ0Qdpwl0fQKWDNdjR4zznOhbjkU/xiNpHrfJcQ7ibWYGRYGaWYMkcYMuTLCZJSDVVHfNxv15rNBpWZqEwmj0+XJf2zdbeaHqyAfqqtSp8RRi8LjzJmv1bWsTT2PPC0uoPB5mNjd+L5Gg8E/wDqQuew5dQlgi090AihtzY4yS5zi+jRAPQlo5L6ZFwyJRu1XPyMyQ0KAbHG0f0taByHzW3j0/EiZExmNFUJuO2Alp6XZ7+q0TwZsj7pG+GohjjS5b7OPweCpCADJDhQX0hj3Su9bdyZ8gui0zh3TNNf4sGMHz955j4kh/8AI9PlS21IpdWPDCCOaeWU3yKkJoW41koTQqCUKkkAkUmikBNITQqCaSVIQE0kqSVAkJoQGZFJprWBLDNiY85JmgjeSKJc0HlRH6n6rOhR0+wnQgABQ6BOk6RSoEhNCEERah0QKyISymAwDqvnnF3FWnvytPOmtlyZcLJE9iMhj67Ann86X0paKLhXCZnDJlklmAFBklc/Pcf5uq055ZWksZu084wnufkchosuoatiSQv9rkiiojBxZGwAlziSHPPMgX9Fv9P4az/DLHzwaVju+9j6a37Rw/xTO5n5LpsXBxcMyHFgZF4jtz9gqzVLOsMeGXeR2y5c+53FGr0/h/TNOeyTFxg2VhJEriXPJPUlx5rZ0mhb4xjHpGhycuxUik6QsiCpJUkgEhNCFEkqSQCSVJKgSSpKkAkJpKgSE0ICUJopUCQnSEKZqRSaFrIKk6TQgEik0IBJpoUAqQmhAJCaEAkJoQgkqVIQpNIpUkhBUhNCpRJKkkAklVIpAShNCoJpCaEBKVKkKglCdIQpKKTSVIFIQhAZ0IQtYGhCEAIQhACaEIAQhCAKQhCAKQhCAVIQhCAhCEKFIQhACEIQCQhCAEqQhUBSSEIBUhCFQJCEIUSSEKgKQhCA/9k="/>
          <p:cNvSpPr>
            <a:spLocks noChangeAspect="1" noChangeArrowheads="1"/>
          </p:cNvSpPr>
          <p:nvPr/>
        </p:nvSpPr>
        <p:spPr bwMode="auto">
          <a:xfrm>
            <a:off x="63500" y="-1571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32" name="AutoShape 8" descr="data:image/jpeg;base64,/9j/4AAQSkZJRgABAQAAAQABAAD/2wBDAAkGBwgHBgkIBwgKCgkLDRYPDQwMDRsUFRAWIB0iIiAdHx8kKDQsJCYxJx8fLT0tMTU3Ojo6Iys/RD84QzQ5Ojf/2wBDAQoKCg0MDRoPDxo3JR8lNzc3Nzc3Nzc3Nzc3Nzc3Nzc3Nzc3Nzc3Nzc3Nzc3Nzc3Nzc3Nzc3Nzc3Nzc3Nzc3Nzf/wAARCAC3ARMDASIAAhEBAxEB/8QAGwAAAwADAQEAAAAAAAAAAAAAAAECAwUGBAf/xAA9EAABBAECBAMFBgMHBQEAAAABAAIDEQQFEgYhMUETUWEUInGBkSMyobHB8DNCUgcVYmNy0eEWNIKSovH/xAAaAQEBAAMBAQAAAAAAAAAAAAAAAQIDBAUG/8QALREAAgIBBAAEBQQDAQAAAAAAAAECEQMEEiExE0Fx8FFhgbHBI6HR4SIykUL/2gAMAwEAAhEDEQA/ANtSdJ0nS+tPniaTpOk6QtE0ilVIpSwKkUqpFJYomkUqpOksE0ilVIpLFE0ilVIpLFEUildJUliiaRSqkUliiKRSqkUlkJpKldJUqCaSpXSVICaSpVSKVKTSVKqRSAikUqpKkBNJUrpKkKTSVKqRSAmkKkID0UnSdJ0sLBNJ0nSdIWiaTpOkKAVIpNHJAKkKkiQEAkUnYTQEoVIQE0ilVJUgFSKTQlkJpFKqRStgmkqVUiksUTSVKqRSWKIpFKqRStgikqV0lStkJpKlVIpARSKVUlSoJpKldJUgJpCqkID00ik6Tpa7MxUilVIpSwSpJVuCgqohJKQNFOkwy1SFA+6sT381ngx5ZphBGCXO6UCfy5rxPZIDbuXotXiwUtt8mfhyauuDKHKmvXmaTfNZWlbE7MWqPQ119VdLC1ZmcwowmKkUqpFKAmkqV0ilbBFIpVSKSwTSFVJUlglCqkqVsEopVSVICaSpWlSoJISIV0lSWKIpKldJUrZCaSpXSRCtkJpCdIQHppOk6TparMxUik6TpQEltrGWrMggImKPPSVkLOWArxavkM0/TcnKkFiNhIaOrj0A+qrmopthRbdI5jW9SmfxPijFznxQ4grI2zbW2STzo86odv1Xv0TKBxceDJyHS5UpeQ424uA96yfgR1XDjCz9IklDovEdIxr5GhpIaKsA33FrsOENOmnrU5zsFOiijaKBb3P1uvgvFwajLk1LW1fP0PVzRhHTqN9depvwxZGtWcQqxGAvbtI8nlmFjCs4bQTAA6JrFuwkTSKVIUspNIpVSVK2CaRSqkUlkJpJXSVJZSaSpXSVK2CKRSukqSwTSVK6SpWwQhVSVK2CaRSqkqQE0lSukqVI0RSFSEIemk06QtRsEkSAqPRYn2quSMC9SXrG4lYnOIVdIxXJ6fEWnzZG6nrcGmtNx4wGRkDsf6R+/NevKyocTEmyppAGRNLnDuVzEPD2UMaDWXTOjzZpPFmEjnBrI3Gz93ne3n1XDq8qcdqV+b9Edmmg4y3deS9WdDxFOXiDS4XVkZpr/TGPvH9+q2uNFHjwRwQtDY42hrQOwC5HgPBfM/L1jInmm8SR0WOZn7nCO7vqa8q9F2ICzwJzvK/P7GGaW2KxLpfcpNIKl0GgVIpBpoJcQABZJ7Ln8bHk4jvMzJJY9OJIxsaN5Z4jRy3vI5m+w8lhKdcLsyjG+X0dBSS43I06R2LmZONq+o42nRnZA0SmUyvBqxZui7kBfPqsU54s0XHgnmzYZoXU14lG4xE9NxI6drvkVreZruJn4SfTO3pC53C4mmp8Op6Vlw5MNCf2dnisHkRRuj1B5rdafqGLqMJlw5RI1rtrhRBafIg8wVsjlhLhMwlCUez0JKqRSzMCUJ0ilQTSKVUlSAmkUqpCFIpFJkgLG6RZIhVJGlAlHdJzvJVIF2EuSgElMK0CkJJhAKkKqQhD0UnSdIpaTMRCxuYs1JWFUxR5XRqRDuPNes7VE80WNBJNK7bHG0ucfIBVy45Jt5OM4xyYJM7C0xszGt3+JkW+htBFNPr8UpdVlzsV+k4mU6TKz8p4DtxJjxzzJvyrlXxWol0jVsnJ/vnFxiXZm6Qs2DaxpJI68udA8/Rb7gbShKz+9chrRICWQ+GAARz3Hl158h8CV48cmbJnarh+fy9/uz1Lx49Pt807+o5IXcJ57Z4A92j5BDZm9TC/oHfA/wC48l1kbmyMa9jg5rhYI6EJ5GNDkwSQTsD4pGlr2noQVzejzy6DqY0PPeXY0tuwZ3dx/QfX9912r9GVf+X+z/hnE/1Vfmv3OmDUzQBJNAcyVS4r+1TOEHD4x2Pt8kzWyRg/ylrvvfOiPUBbcmTZBy+BrhHdJRNpxDqrH6VPFgnxhOHQe0xuBiicRVF3S6vkucn42DMf+7dNxHRbGCJkrjuoAVyA6HyPNcrKz2SHHDMsPOTB7RLG2MM2GwACPgSb/RenQwfZZp5HOFxk3dEErx5a3I22ejHSwSSNpq+t5uRg6diwiPFYyTbH4ZIILBVnmSKv/wDVei8dDZNjcRPkLHe5ZxhI0joQacD+B+C4yLU3uy2OkJcGRgDc4n17+ZK6LFzYIdOkyJoxI979rSI9znO8gPmPqsHqsq5sz8DH1R9PxWYbcDEyzjxwPigaGzPJa9rDR2uogO+Y5LwaHIMzWtWzYG1ASyAOabEjmXbvxAXEaXxXNkaZNhgvdG3aIhIAHwvBttVyLbFV25duS2mgxOg0wxDc2mkXzFroeshDa4o0rTSlakz6BSVLz6fke0QtDo5Y5GsaXCRtE2Oo8x1XqpetGVq0ee1XBNIpVSRoKgmkIJCReFSBSTuQRvCLBVBgeSsLiV63R2sZi9FlaB4nbh0FqYdXwIM9uDqDnMmmicYmsiLyfW7AHRYdV1vTdKd4eVODORbYIxukPyH6rgOItdzM7WYZ8XT5cSXFbtY+Z3MWbsivXouLU5ccY8y/4dmlx3Nb48H1HFmhyMaKeEkskYHNsdirK47RZ9XZg4jYXyTsjYG7I4xR587Ju+/cUuzia4xsMgAeWjcB0B7rZp9VDOrjZqzYXifJICYCukUumzRRNIVUhLIeikFNS4HstRmQ7csbnOHZU7d5rC4PKzRgwMpXK8dau2HFjwBf2pD5uRoRg9DXPmR27BdJK58Ub5NwDWNLjY5cha5rS49O1zJfJqcMr3Z/iOZUxa2OGOhtNVd3fly6Ll1MpNeHHt/b3wdWnx3eTtRPO7ixmuY2No+mwmLLzPs3FptkTB96jQJ5DyC7jEx48TGix4G7YomhjR6BfNGaVJpIn4g4fYYMQPMce8lxDBQ3uvq1zhR8rvsV9H0fOi1XTMbOh5NnjD9v9J7j5Gx8lr00pNtz7/Bc8UqUevyesLX6/pmPqmmyQ5DvDLAZI5u8TgPvf7+i2VLjuOOJfYGPwMXcJtpdK8iht2k7R8eV+i25pRjB7ujVjjJyW0wzcUZeHomHHNsfnSxbjK02A2yA74kc/wDlcQ7WZMwiDKAlgy3O8bc3ceRG0jvfP6ryS66cmWOHJMbGwReC1wFbmg8r/fqtfkRPEhiIBjALw4jt+/xXjy1EpQ2SPThijCe+KNtkafCJmvws1+RGY3NEEzCyeFgPIEEUevIi/gOiwQ6rEMKbDLwxzrAeegHTnX+y1mTE8xB7nvJHQbt21Y8PK9iyIshgY98ZDgHAjmOnQhc6p+Zuk33QSYsrS6SLZMwdTE6yPiOv4LZadsysV2L7UIMhsm+MyA0bFEH15LLqPEjtTxdjtMxBIAd8oYC6vQ1Y5+S9fB+kjXsuPGmy5YXuY97XsaDVehWxY3N7Ua3NRVszjTItIw4hHOMjKyXtLtvRoH/PS6tezD0PXg+eQ5bcRkQG2Ey1I/n90M6j51813GjcJswZ2T5mW/KfG4OYNoaCQOTneZHOvJdGWgkEgEjoa6Lsw6BtXk7OXLrOageTAwI8GMsZLNM4n3pJ37nOrp8B6BeoqqSIXqRSSpHA227ZjJKg2spYep5BeabNw4P42XC2uxeFnuSFNjfuAWFxeHUWkWARY7HoVrtU4s0vGxZhDmQuyAw+G03RdXIE/FaBvHzZGY7cyOIvbDtLMRhAL7PxsbaXPPVxhJK1/wBN+PSynFy+B2DXtvmUTZuPixGXIljijHV8jg0fUrjdT4h1EYolhwxhxOHKWd7LPwDiPyK02BpWta1kjJ9jfkg9J899xj4NIo/IFSesV7YxbYjpnVydI66TjPHyZ/ZdDgdqGQf5twjjHxc5N+sNysv2SXUB4xFnG09pkcPQvqh8glhcFYz4HDWn+1SOlEhEI8KOgKDSAbPOz2XSYeFi4MPg4WPFBH/TG0NB+PmtLxZc9+Jwvfl5/VtfI6cWohpneNX78n5fSn8zRs0nJlLvZoYtPZI3bJK9olnkHqT0+vyWT/pbTjE2N4lcA4Od79B5HmAKHypb5FLbDR4oqmr9f46X0RqzazLllfXp+X2/q2Y2tDQGtAAHQAUAhWQlS6zkJISVIVBKE6QhD0ITRyPdazIktB6qTGFRB7c1hkk2NLnEADmSeyqIc1x9k5MWntwcFzPFyWv3g9owOZvsPz6Ln9Ke+bDOn4OIWZ09Rtyt4FNLacOnpZPOvot/p2Rh6nmZ2pZc0To3EQRMfIBtjabs8/5iLVcLxYs2Zk6pixNZi2YcWm/eaOTn33sivkV5eXDLUZYzUuPx7+56GPN4GNxrk6TFw44MKPFEbPCZGI9lW2qoj1C56HS9W4ddKzQo4czT3vL24kr9r4ieu13Qj4/8roH5+LH/ABcmFn+qQD9V5ZuI9Gg/iajB8A6/yXdNQXbqjji5eSs0WpavxMcWUx6L4DAPec945DpfU/gCuJ1DUNRmzpfFZBkT1zewXRqqurJrkvpg4l0bJxswsmdNHBH9q1kZJO47ar1XFiSbF1QZfC+hai+MtLHY+Th3EQRz2u+8Pr59l5+eCyNbZ38TsxTcFzGjgsnUpMze15aWOI92RjSR8H1a2WBA5+I3mHMAIdd05tfU0QPw8ltI+DdTnmk9g0eNzGvH2k0oZtNC20XduY/dLdYnBvELWOdmPwWtA5NjeSR/8nsuN4Mr5ijo8bGuGzhI8TIdGdjmEEAbW8v2VgGl5DnfaQyhv8zgAf1XUZ2mS6fFkZPsuVJGx4ZudG6NodXrXVLhrhXN4lmkyHeJj4W7m+V5NX2aO6wjDJKW1LkylKEVbZzWJjTsx5nOiBjb7lE0SSCB+a+gcJN4b4ekZl5Wq48moGMjZj7nMjBHMWB7x9ei24/s9xMbHdHh5O8khxZlxeJG5wHcAg91rxoOjwTsx+INNdpkznAR5eHO/wBmlPaifuH0cu/Hp543uaV/M5J5oZFSbo3ruNtOeaw4MzKP+TCSpPEerTf9pw9lV2dO4M/Ol726RkYcJdg61k7QLDMupmUB8iB8CtfhcQ4eWIhMWxOfubHMCfCnIPMtLgCOoFED8V175JpTdeiX9mlY1JNwjdeoe1cV5H3YNOxR/jkLj+FptydWmgyNJydSdHksnhkM+PF7ux4LQ3qO/eu6y5+u6dpvKfIa6SrEUQ3vPyH6ri9e4pY/PblYmK7GymNDWyOLnuNHlbQQzld89xWvU+HFL/Pm/j/Blh3yf+vHv4nXZHDmEyIz6vrOc9gHN0k7Y2/l+q1Ii0Gbc3Q9Em1Ut65E8jhA34vea+gWq0LS+JNV1BuZqGBHlMG6pdSe4M51RDPSj27+i7NnCwytrtdz5s4N+7jM+xgZ6BjevzKkV4nMYV6/3/Yk9nEpe/focVm4mbqchxNLzNOaR/Gi0qH3Yx5FwG535L1cKcITyT5E2SJYHscWieW95Pm3t819IxcXHw4RDiQRwRDoyNoaPoFlVeiU5XN/QLVOKqKNFo3DGDpjWukaMqdpJbLM0Es9G+XNbulVJUuuEIwVRRzSk5O2JJUksyCpJUkqCaRSpJUE0kQqpKkAkJ0hWyGYhJWilrspF0tJxVk3jwafD7s2fIIA7+lpIDj9Ct6Wr53xIc9nEbp8yhHGHDFZu2ktvk7l079TzrsubV5fDxNnRpYKeVbujLq2Fh6npGn4WmQuxTl5Pu01u7a22uc41z5c7Wyh4Hwo42xuys6RjRQaZg0AfAALNwpp0zpfb8mERRiEQ48Rv3RducAf6if2F1AbSw0+HG473Hsy1GWSlti+jnIeENGjrdgiQ/5sr3fmVs8bQ9Kx6MOmYbCO4gbf1pbGk6XSoQXUUcznJ9s5Pirh2fU9T06fFiaYoAWuDZRFsO5pDqo2OR5DmuqcQSSUzSxvLfNIwSk38Q5NpJ+RRcFgzMr2bGfM2CWdzRyihbb3G+wtY5HgdCUsVzJsmOJ8mze6rcQ36EkAn0WU2oRbbJFOTpI0uqaTqmvxkZ2UcLEDbGHjEPe89t7zy+Q5evdarhHVczTdVZw/qpghY2IGKMEFzXOohpcO558vM+oXdRtBaCHNd6tcCPqFwHEmlaUeJp83J1PfJPHtGFixGSbeG7QRR8wDzXLljtayRfJ0Qdpwl0fQKWDNdjR4zznOhbjkU/xiNpHrfJcQ7ibWYGRYGaWYMkcYMuTLCZJSDVVHfNxv15rNBpWZqEwmj0+XJf2zdbeaHqyAfqqtSp8RRi8LjzJmv1bWsTT2PPC0uoPB5mNjd+L5Gg8E/wDqQuew5dQlgi090AihtzY4yS5zi+jRAPQlo5L6ZFwyJRu1XPyMyQ0KAbHG0f0taByHzW3j0/EiZExmNFUJuO2Alp6XZ7+q0TwZsj7pG+GohjjS5b7OPweCpCADJDhQX0hj3Su9bdyZ8gui0zh3TNNf4sGMHz955j4kh/8AI9PlS21IpdWPDCCOaeWU3yKkJoW41koTQqCUKkkAkUmikBNITQqCaSVIQE0kqSVAkJoQGZFJprWBLDNiY85JmgjeSKJc0HlRH6n6rOhR0+wnQgABQ6BOk6RSoEhNCEERah0QKyISymAwDqvnnF3FWnvytPOmtlyZcLJE9iMhj67Ann86X0paKLhXCZnDJlklmAFBklc/Pcf5uq055ZWksZu084wnufkchosuoatiSQv9rkiiojBxZGwAlziSHPPMgX9Fv9P4az/DLHzwaVju+9j6a37Rw/xTO5n5LpsXBxcMyHFgZF4jtz9gqzVLOsMeGXeR2y5c+53FGr0/h/TNOeyTFxg2VhJEriXPJPUlx5rZ0mhb4xjHpGhycuxUik6QsiCpJUkgEhNCFEkqSQCSVJKgSSpKkAkJpKgSE0ICUJopUCQnSEKZqRSaFrIKk6TQgEik0IBJpoUAqQmhAJCaEAkJoQgkqVIQpNIpUkhBUhNCpRJKkkAklVIpAShNCoJpCaEBKVKkKglCdIQpKKTSVIFIQhAZ0IQtYGhCEAIQhACaEIAQhCAKQhCAKQhCAVIQhCAhCEKFIQhACEIQCQhCAEqQhUBSSEIBUhCFQJCEIUSSEKgKQhCA/9k="/>
          <p:cNvSpPr>
            <a:spLocks noChangeAspect="1" noChangeArrowheads="1"/>
          </p:cNvSpPr>
          <p:nvPr/>
        </p:nvSpPr>
        <p:spPr bwMode="auto">
          <a:xfrm>
            <a:off x="63500" y="-1571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4" name="Picture 10" descr="http://www.skverlag.de/typo3temp/pics/fd9a63d23d.jpg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139281" y="1392739"/>
            <a:ext cx="2381250" cy="1590675"/>
          </a:xfrm>
          <a:prstGeom prst="rect">
            <a:avLst/>
          </a:prstGeom>
          <a:noFill/>
        </p:spPr>
      </p:pic>
      <p:pic>
        <p:nvPicPr>
          <p:cNvPr id="1036" name="Picture 12" descr="http://store.storeimages.cdn-apple.com/3156/as-images.apple.com/is/image/AppleInc/H8859?wid=400&amp;hei=400&amp;fmt=jpeg&amp;qlt=95&amp;op_sharpen=0&amp;resMode=bicub&amp;op_usm=0.5,0.5,0,0&amp;iccEmbed=0&amp;layer=comp&amp;.v=1335459965784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276" b="25103"/>
          <a:stretch>
            <a:fillRect/>
          </a:stretch>
        </p:blipFill>
        <p:spPr bwMode="auto">
          <a:xfrm>
            <a:off x="6824529" y="916691"/>
            <a:ext cx="2455752" cy="1341349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9399" y="2006830"/>
            <a:ext cx="1808608" cy="2833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http://www.ideen2020.de/wp-content/uploads/slideshow-gallery/ARMAR-IIIa-Grasp-the-Cup.jp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707611" y="4725144"/>
            <a:ext cx="2400893" cy="18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7976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73CE2D-3C83-4858-8504-7FF9390EC749}" type="slidenum">
              <a:rPr lang="de-DE"/>
              <a:pPr>
                <a:defRPr/>
              </a:pPr>
              <a:t>5</a:t>
            </a:fld>
            <a:endParaRPr lang="de-DE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Begriffsbildung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de-DE" sz="2800" dirty="0"/>
              <a:t>Isaac Asimov, Biochemiker, Sachbuchautor, </a:t>
            </a:r>
            <a:br>
              <a:rPr lang="de-DE" sz="2800" dirty="0"/>
            </a:br>
            <a:r>
              <a:rPr lang="de-DE" sz="2800" dirty="0"/>
              <a:t>Science Fiction Autor: </a:t>
            </a:r>
            <a:br>
              <a:rPr lang="de-DE" sz="2800" dirty="0"/>
            </a:br>
            <a:r>
              <a:rPr lang="de-DE" sz="2800" dirty="0"/>
              <a:t>„</a:t>
            </a:r>
            <a:r>
              <a:rPr lang="de-DE" sz="2800" dirty="0" err="1"/>
              <a:t>Runaround</a:t>
            </a:r>
            <a:r>
              <a:rPr lang="de-DE" sz="2800" dirty="0"/>
              <a:t>“ (1942) : </a:t>
            </a:r>
            <a:r>
              <a:rPr lang="de-DE" sz="2800" dirty="0" err="1"/>
              <a:t>Asimovsche</a:t>
            </a:r>
            <a:r>
              <a:rPr lang="de-DE" sz="2800" dirty="0"/>
              <a:t> Robotergesetze </a:t>
            </a:r>
          </a:p>
          <a:p>
            <a:pPr eaLnBrk="1" hangingPunct="1"/>
            <a:r>
              <a:rPr lang="de-DE" sz="2800" dirty="0"/>
              <a:t>Ein Robot darf keinen Menschen verletzen oder durch Untätigkeit zu Schaden kommen lassen</a:t>
            </a:r>
          </a:p>
          <a:p>
            <a:pPr eaLnBrk="1" hangingPunct="1"/>
            <a:r>
              <a:rPr lang="de-DE" sz="2800" dirty="0"/>
              <a:t>Ein Robot muss den Befehlen eines Menschen gehorchen, es sei denn, solche Befehle stehen im Widerspruch zum Ersten Gesetz</a:t>
            </a:r>
          </a:p>
          <a:p>
            <a:pPr eaLnBrk="1" hangingPunct="1"/>
            <a:r>
              <a:rPr lang="de-DE" sz="2800" dirty="0"/>
              <a:t>Ein Robot muss seine eigene Existenz schützen, solange dieser Schutz nicht dem Ersten oder Zweiten Gesetz widerspricht.</a:t>
            </a:r>
          </a:p>
          <a:p>
            <a:pPr eaLnBrk="1" hangingPunct="1"/>
            <a:endParaRPr lang="de-DE" sz="2000" dirty="0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7668344" y="2160315"/>
            <a:ext cx="1392237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de-DE" sz="1600" dirty="0">
                <a:latin typeface="Arial" pitchFamily="34" charset="0"/>
              </a:rPr>
              <a:t>Isaac Asimov</a:t>
            </a:r>
          </a:p>
        </p:txBody>
      </p:sp>
      <p:pic>
        <p:nvPicPr>
          <p:cNvPr id="24582" name="Picture 6" descr="Isaa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188640"/>
            <a:ext cx="1503363" cy="1971675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527359-3A01-478D-AEEC-644B3FA62520}" type="slidenum">
              <a:rPr lang="de-DE"/>
              <a:pPr>
                <a:defRPr/>
              </a:pPr>
              <a:t>6</a:t>
            </a:fld>
            <a:endParaRPr lang="de-DE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de-DE" dirty="0"/>
              <a:t>Begriffsbildung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0728"/>
            <a:ext cx="8229600" cy="5472608"/>
          </a:xfrm>
        </p:spPr>
        <p:txBody>
          <a:bodyPr>
            <a:normAutofit fontScale="92500"/>
          </a:bodyPr>
          <a:lstStyle/>
          <a:p>
            <a:pPr eaLnBrk="1" hangingPunct="1">
              <a:buFontTx/>
              <a:buNone/>
            </a:pPr>
            <a:r>
              <a:rPr lang="de-DE" b="1" dirty="0"/>
              <a:t>Kontext Industrie</a:t>
            </a:r>
            <a:r>
              <a:rPr lang="de-DE" dirty="0"/>
              <a:t> (VDI- Richtlinie 2860, 1990)</a:t>
            </a:r>
          </a:p>
          <a:p>
            <a:pPr eaLnBrk="1" hangingPunct="1"/>
            <a:r>
              <a:rPr lang="de-DE" sz="2400" dirty="0"/>
              <a:t>Ein </a:t>
            </a:r>
            <a:r>
              <a:rPr lang="de-DE" sz="2400" b="1" dirty="0"/>
              <a:t>Roboter</a:t>
            </a:r>
            <a:r>
              <a:rPr lang="de-DE" sz="2400" dirty="0"/>
              <a:t> ist ein </a:t>
            </a:r>
            <a:r>
              <a:rPr lang="de-DE" sz="2400" b="1" dirty="0"/>
              <a:t>frei programmierbarer,</a:t>
            </a:r>
            <a:r>
              <a:rPr lang="de-DE" sz="2400" dirty="0"/>
              <a:t> </a:t>
            </a:r>
            <a:r>
              <a:rPr lang="de-DE" sz="2400" b="1" dirty="0"/>
              <a:t>multifunktionaler Manipulator</a:t>
            </a:r>
            <a:r>
              <a:rPr lang="de-DE" sz="2400" dirty="0"/>
              <a:t> mit mindestens 3 unabhängigen Achsen, um Materialien, Teile, Werkzeuge oder Geräte auf programmierten, variablen Bahnen zu bewegen zur Erfüllung verschiedener Aufgaben.</a:t>
            </a:r>
            <a:endParaRPr lang="de-DE" sz="2400" b="1" dirty="0"/>
          </a:p>
          <a:p>
            <a:pPr eaLnBrk="1" hangingPunct="1">
              <a:buFontTx/>
              <a:buNone/>
            </a:pPr>
            <a:r>
              <a:rPr lang="de-DE" b="1" dirty="0"/>
              <a:t>Kontext Wissenschaft </a:t>
            </a:r>
            <a:r>
              <a:rPr lang="de-DE" dirty="0"/>
              <a:t>(Th. Christaller, 2001)</a:t>
            </a:r>
          </a:p>
          <a:p>
            <a:pPr eaLnBrk="1" hangingPunct="1"/>
            <a:r>
              <a:rPr lang="de-DE" sz="2400" b="1" dirty="0"/>
              <a:t>Roboter</a:t>
            </a:r>
            <a:r>
              <a:rPr lang="de-DE" sz="2400" dirty="0"/>
              <a:t> sind </a:t>
            </a:r>
            <a:r>
              <a:rPr lang="de-DE" sz="2400" b="1" dirty="0"/>
              <a:t>sensomotorische Maschinen zur Erweiterung der menschlichen Handlungsfähigkeit</a:t>
            </a:r>
            <a:r>
              <a:rPr lang="de-DE" sz="2400" dirty="0"/>
              <a:t>. Sie bestehen aus mechatronischen Komponenten, Sensoren und rechnerbasierten Kontroll- und Steuerungsfunktionen. Die Komplexität eines Roboters unterscheidet sich deutlich von anderen Maschinen durch die größere Anzahl von Freiheitsgraden und die Vielfalt und den Umfang seiner Verhaltensformen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ADD111-3C8B-40D1-8ED3-6E3B9824BD93}" type="slidenum">
              <a:rPr lang="de-DE"/>
              <a:pPr>
                <a:defRPr/>
              </a:pPr>
              <a:t>7</a:t>
            </a:fld>
            <a:endParaRPr lang="de-DE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Begriffsbildung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760"/>
            <a:ext cx="8229600" cy="53146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Kontext Informatik: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NEUMANN, Lexikon der Informatik:</a:t>
            </a:r>
          </a:p>
          <a:p>
            <a:r>
              <a:rPr lang="de-DE" sz="2400" b="1" dirty="0"/>
              <a:t>Robotik</a:t>
            </a:r>
            <a:r>
              <a:rPr lang="de-DE" sz="2400" dirty="0"/>
              <a:t> ist ein </a:t>
            </a:r>
            <a:r>
              <a:rPr lang="de-DE" sz="2400" b="1" dirty="0"/>
              <a:t>interdisziplinär ausgerichtetes Forschungsgebiet</a:t>
            </a:r>
            <a:r>
              <a:rPr lang="de-DE" sz="2400" dirty="0"/>
              <a:t>, bei dem im Mittelpunkt </a:t>
            </a:r>
            <a:r>
              <a:rPr lang="de-DE" sz="2400" b="1" dirty="0"/>
              <a:t>mechanische Vorrichtungen und geeignete Steuereinheiten selbsttätig komplexe Aufgaben verrichten</a:t>
            </a:r>
            <a:r>
              <a:rPr lang="de-DE" sz="2400" dirty="0"/>
              <a:t>. </a:t>
            </a:r>
            <a:br>
              <a:rPr lang="de-DE" sz="2400" dirty="0"/>
            </a:br>
            <a:r>
              <a:rPr lang="de-DE" sz="2400" dirty="0"/>
              <a:t>Während Roboter im Bereich des Science-Fiction meist mit menschenähnlicher Gestalt und sensorischen Fähigkeiten vorgestellt werden, sind die bisher praktisch eingesetzten Roboter stationäre Manipulatoren, die durch Programmierung für wechselnde industrielle Aufgaben eingesetzt werden können, z.B. Schweiß- oder Lackierarbeiten im Automobilbau.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EBA81-0A91-48DE-8804-8F3D4321A6C1}" type="slidenum">
              <a:rPr lang="de-DE"/>
              <a:pPr>
                <a:defRPr/>
              </a:pPr>
              <a:t>8</a:t>
            </a:fld>
            <a:endParaRPr lang="de-DE"/>
          </a:p>
        </p:txBody>
      </p:sp>
      <p:sp>
        <p:nvSpPr>
          <p:cNvPr id="8" name="Foliennummernplatzhalter 3"/>
          <p:cNvSpPr txBox="1">
            <a:spLocks noGrp="1"/>
          </p:cNvSpPr>
          <p:nvPr/>
        </p:nvSpPr>
        <p:spPr bwMode="auto">
          <a:xfrm>
            <a:off x="8458200" y="6324600"/>
            <a:ext cx="609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fld id="{9116E140-FE79-4E9E-8317-C515B9EB67AE}" type="slidenum">
              <a:rPr lang="de-DE" sz="1400">
                <a:latin typeface="+mn-lt"/>
                <a:ea typeface="+mn-ea"/>
              </a:rPr>
              <a:pPr algn="r" eaLnBrk="0" hangingPunct="0">
                <a:defRPr/>
              </a:pPr>
              <a:t>8</a:t>
            </a:fld>
            <a:endParaRPr lang="de-DE" sz="1400">
              <a:latin typeface="+mn-lt"/>
              <a:ea typeface="+mn-ea"/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dirty="0"/>
              <a:t>Geschichte der Robotik    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1249362"/>
            <a:ext cx="6624736" cy="5334000"/>
          </a:xfrm>
        </p:spPr>
        <p:txBody>
          <a:bodyPr>
            <a:noAutofit/>
          </a:bodyPr>
          <a:lstStyle/>
          <a:p>
            <a:r>
              <a:rPr lang="de-DE" sz="2400" dirty="0"/>
              <a:t>1. Jh. n. Chr., Heron von Alexandria, Automatischer Altar (</a:t>
            </a:r>
            <a:r>
              <a:rPr lang="de-DE" sz="2400" dirty="0" err="1"/>
              <a:t>Automata</a:t>
            </a:r>
            <a:r>
              <a:rPr lang="de-DE" sz="2400" dirty="0"/>
              <a:t>):</a:t>
            </a:r>
            <a:br>
              <a:rPr lang="de-DE" sz="2400" dirty="0"/>
            </a:br>
            <a:r>
              <a:rPr lang="de-DE" sz="2400" dirty="0"/>
              <a:t>Tempeltüren öffnen sich, wenn Feuer auf einem Altar entzündet wird.</a:t>
            </a:r>
            <a:br>
              <a:rPr lang="de-DE" sz="2400" dirty="0"/>
            </a:br>
            <a:r>
              <a:rPr lang="de-DE" sz="2400" dirty="0"/>
              <a:t>Prinzip: Feuer erwärmt Luft, die dehnt sich aus und verdrängt Wasser </a:t>
            </a:r>
          </a:p>
          <a:p>
            <a:pPr eaLnBrk="1" hangingPunct="1"/>
            <a:r>
              <a:rPr lang="de-DE" sz="2400" dirty="0"/>
              <a:t>3. Jh. n. Chr., Vierbeinige Laufmaschine, China</a:t>
            </a:r>
            <a:br>
              <a:rPr lang="de-DE" sz="2400" dirty="0"/>
            </a:br>
            <a:r>
              <a:rPr lang="de-DE" sz="2400" dirty="0"/>
              <a:t>Der älteste bekannte Laufmechanismus stammt aus dem alten China und ist einem Rind (</a:t>
            </a:r>
            <a:r>
              <a:rPr lang="de-DE" sz="2400" dirty="0" err="1"/>
              <a:t>Niú</a:t>
            </a:r>
            <a:r>
              <a:rPr lang="de-DE" sz="2400" dirty="0"/>
              <a:t>) nachempfunden. Es handelt sich um eine Holzkonstruktion aus dem Jahr 231. Der Laufmechanismus konnte 200-250 kg Nutzlast bei einer Geschwindigkeit von 10 km pro Tag transportieren </a:t>
            </a:r>
          </a:p>
        </p:txBody>
      </p:sp>
      <p:pic>
        <p:nvPicPr>
          <p:cNvPr id="28678" name="Picture 4" descr="heron_portrai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9189" y="3758110"/>
            <a:ext cx="2150590" cy="2707681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876256" y="1124745"/>
            <a:ext cx="2191544" cy="2520279"/>
            <a:chOff x="3424" y="1071"/>
            <a:chExt cx="2087" cy="2360"/>
          </a:xfrm>
        </p:grpSpPr>
        <p:sp>
          <p:nvSpPr>
            <p:cNvPr id="28680" name="Rectangle 6"/>
            <p:cNvSpPr>
              <a:spLocks noChangeArrowheads="1"/>
            </p:cNvSpPr>
            <p:nvPr/>
          </p:nvSpPr>
          <p:spPr bwMode="auto">
            <a:xfrm>
              <a:off x="3424" y="1071"/>
              <a:ext cx="2087" cy="2359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rgbClr val="A5002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8681" name="Picture 7" descr="heron_tempeltuer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24" y="1071"/>
              <a:ext cx="2048" cy="2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C5A5DE-93FC-485E-A632-82B8763F1879}" type="slidenum">
              <a:rPr lang="de-DE"/>
              <a:pPr>
                <a:defRPr/>
              </a:pPr>
              <a:t>9</a:t>
            </a:fld>
            <a:endParaRPr lang="de-DE"/>
          </a:p>
        </p:txBody>
      </p:sp>
      <p:pic>
        <p:nvPicPr>
          <p:cNvPr id="29699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67770" y="4359657"/>
            <a:ext cx="1797050" cy="2360612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  <a:headEnd/>
            <a:tailEnd/>
          </a:ln>
        </p:spPr>
      </p:pic>
      <p:sp>
        <p:nvSpPr>
          <p:cNvPr id="6" name="Foliennummernplatzhalter 3"/>
          <p:cNvSpPr txBox="1">
            <a:spLocks noGrp="1"/>
          </p:cNvSpPr>
          <p:nvPr/>
        </p:nvSpPr>
        <p:spPr bwMode="auto">
          <a:xfrm>
            <a:off x="8458200" y="6324600"/>
            <a:ext cx="609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fld id="{F8471726-636E-4528-A1D7-BBDC62656C99}" type="slidenum">
              <a:rPr lang="de-DE" sz="1400">
                <a:latin typeface="+mn-lt"/>
                <a:ea typeface="+mn-ea"/>
              </a:rPr>
              <a:pPr algn="r" eaLnBrk="0" hangingPunct="0">
                <a:defRPr/>
              </a:pPr>
              <a:t>9</a:t>
            </a:fld>
            <a:endParaRPr lang="de-DE" sz="1400">
              <a:latin typeface="+mn-lt"/>
              <a:ea typeface="+mn-ea"/>
            </a:endParaRPr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/>
              <a:t>Geschichte der Robotik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3210" y="1417638"/>
            <a:ext cx="6122994" cy="5611762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de-DE" sz="3400" dirty="0"/>
              <a:t>15. </a:t>
            </a:r>
            <a:r>
              <a:rPr lang="de-DE" sz="3400" dirty="0" err="1"/>
              <a:t>Jhd</a:t>
            </a:r>
            <a:r>
              <a:rPr lang="de-DE" sz="3400" dirty="0"/>
              <a:t>, Leonardo Da Vinci:</a:t>
            </a:r>
            <a:br>
              <a:rPr lang="de-DE" sz="3400" dirty="0"/>
            </a:br>
            <a:r>
              <a:rPr lang="de-DE" sz="3400" dirty="0"/>
              <a:t>mechanischer Soldat</a:t>
            </a:r>
          </a:p>
          <a:p>
            <a:pPr eaLnBrk="1" hangingPunct="1"/>
            <a:r>
              <a:rPr lang="de-DE" sz="3400" dirty="0"/>
              <a:t>1738, Jaques de </a:t>
            </a:r>
            <a:r>
              <a:rPr lang="de-DE" sz="3400" dirty="0" err="1"/>
              <a:t>Vaucanson</a:t>
            </a:r>
            <a:r>
              <a:rPr lang="de-DE" sz="3400" dirty="0"/>
              <a:t>:</a:t>
            </a:r>
            <a:br>
              <a:rPr lang="de-DE" sz="3400" dirty="0"/>
            </a:br>
            <a:r>
              <a:rPr lang="de-DE" sz="3400" dirty="0"/>
              <a:t>mechanische Ente</a:t>
            </a:r>
            <a:br>
              <a:rPr lang="de-DE" sz="3400" dirty="0"/>
            </a:br>
            <a:r>
              <a:rPr lang="de-DE" sz="3400" dirty="0"/>
              <a:t>Flügel schlagen, Schnattern, Wasser trinken, Körner essen und verdauen.</a:t>
            </a:r>
            <a:br>
              <a:rPr lang="de-DE" sz="3400" dirty="0"/>
            </a:br>
            <a:r>
              <a:rPr lang="de-DE" sz="3400" dirty="0">
                <a:sym typeface="Wingdings" pitchFamily="2" charset="2"/>
              </a:rPr>
              <a:t>Begründung der </a:t>
            </a:r>
            <a:r>
              <a:rPr lang="de-DE" sz="3400" dirty="0" err="1">
                <a:sym typeface="Wingdings" pitchFamily="2" charset="2"/>
              </a:rPr>
              <a:t>Artificial</a:t>
            </a:r>
            <a:r>
              <a:rPr lang="de-DE" sz="3400" dirty="0">
                <a:sym typeface="Wingdings" pitchFamily="2" charset="2"/>
              </a:rPr>
              <a:t> Life Bewegung: Biologische </a:t>
            </a:r>
            <a:r>
              <a:rPr lang="de-DE" sz="3400" dirty="0" err="1">
                <a:sym typeface="Wingdings" pitchFamily="2" charset="2"/>
              </a:rPr>
              <a:t>Phänomäne</a:t>
            </a:r>
            <a:r>
              <a:rPr lang="de-DE" sz="3400" dirty="0">
                <a:sym typeface="Wingdings" pitchFamily="2" charset="2"/>
              </a:rPr>
              <a:t> nachbilden</a:t>
            </a:r>
            <a:endParaRPr lang="de-DE" sz="3400" dirty="0"/>
          </a:p>
          <a:p>
            <a:pPr eaLnBrk="1" hangingPunct="1"/>
            <a:r>
              <a:rPr lang="de-DE" sz="3400" dirty="0"/>
              <a:t>1774, Pierre Jaquet-Droz &amp; Jean-Frédéric </a:t>
            </a:r>
            <a:r>
              <a:rPr lang="de-DE" sz="3400" dirty="0" err="1"/>
              <a:t>Leschot</a:t>
            </a:r>
            <a:br>
              <a:rPr lang="de-DE" sz="3400" dirty="0"/>
            </a:br>
            <a:r>
              <a:rPr lang="de-DE" sz="3400" dirty="0"/>
              <a:t>mechanischer Schreiber</a:t>
            </a:r>
          </a:p>
          <a:p>
            <a:r>
              <a:rPr lang="de-DE" sz="3400" dirty="0"/>
              <a:t>1805, Joseph Maria Jacquard, programmierbarer Webstuhl (Lochkarten) </a:t>
            </a:r>
            <a:r>
              <a:rPr lang="de-DE" sz="3400" dirty="0">
                <a:sym typeface="Wingdings" pitchFamily="2" charset="2"/>
              </a:rPr>
              <a:t> Automatisierung der Weberei</a:t>
            </a:r>
          </a:p>
        </p:txBody>
      </p:sp>
      <p:pic>
        <p:nvPicPr>
          <p:cNvPr id="29703" name="Picture 10" descr="C:\office\Promotion\PromoSVN\DasDokument\images\Einleitung\Leonardo-Robot3_pubDomai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60611" y="76200"/>
            <a:ext cx="1728788" cy="1728787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/>
            <a:tailEnd/>
          </a:ln>
        </p:spPr>
      </p:pic>
      <p:pic>
        <p:nvPicPr>
          <p:cNvPr id="2970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7" y="1429550"/>
            <a:ext cx="1831975" cy="1800225"/>
          </a:xfrm>
          <a:prstGeom prst="rect">
            <a:avLst/>
          </a:prstGeom>
          <a:noFill/>
          <a:ln w="38100">
            <a:solidFill>
              <a:srgbClr val="A50021"/>
            </a:solidFill>
            <a:miter lim="800000"/>
            <a:headEnd type="none" w="sm" len="sm"/>
            <a:tailEnd type="none" w="sm" len="sm"/>
          </a:ln>
        </p:spPr>
      </p:pic>
      <p:pic>
        <p:nvPicPr>
          <p:cNvPr id="29705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60549" y="3053519"/>
            <a:ext cx="2228850" cy="1533525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2686</Words>
  <Application>Microsoft Office PowerPoint</Application>
  <PresentationFormat>Bildschirmpräsentation (4:3)</PresentationFormat>
  <Paragraphs>512</Paragraphs>
  <Slides>42</Slides>
  <Notes>37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7" baseType="lpstr">
      <vt:lpstr>Arial</vt:lpstr>
      <vt:lpstr>Calibri</vt:lpstr>
      <vt:lpstr>Times New Roman</vt:lpstr>
      <vt:lpstr>Wingdings</vt:lpstr>
      <vt:lpstr>Larissa-Design</vt:lpstr>
      <vt:lpstr>Robotik VL1</vt:lpstr>
      <vt:lpstr>Inhalt</vt:lpstr>
      <vt:lpstr>Martina Richter  richter@zkm.de</vt:lpstr>
      <vt:lpstr>Begriffsbildung</vt:lpstr>
      <vt:lpstr>Begriffsbildung</vt:lpstr>
      <vt:lpstr>Begriffsbildung</vt:lpstr>
      <vt:lpstr>Begriffsbildung</vt:lpstr>
      <vt:lpstr>Geschichte der Robotik    </vt:lpstr>
      <vt:lpstr>Geschichte der Robotik</vt:lpstr>
      <vt:lpstr>Geschichte der Robotik</vt:lpstr>
      <vt:lpstr>Geschichte der Robotik</vt:lpstr>
      <vt:lpstr>Geschichte der Robotik</vt:lpstr>
      <vt:lpstr>Geschichte der Robotik</vt:lpstr>
      <vt:lpstr>Geschichte der Robotik</vt:lpstr>
      <vt:lpstr>Geschichte der Robotik</vt:lpstr>
      <vt:lpstr>Geschichte der Robotik</vt:lpstr>
      <vt:lpstr>Robotergenerationen</vt:lpstr>
      <vt:lpstr>Robotergenerationen</vt:lpstr>
      <vt:lpstr>Anwendungsfelder</vt:lpstr>
      <vt:lpstr>Industrieroboter</vt:lpstr>
      <vt:lpstr>Industrieroboter</vt:lpstr>
      <vt:lpstr>Industrieroboter</vt:lpstr>
      <vt:lpstr>Industrieroboter</vt:lpstr>
      <vt:lpstr>Industrieroboter</vt:lpstr>
      <vt:lpstr>Industrieroboter</vt:lpstr>
      <vt:lpstr>Industrieroboter</vt:lpstr>
      <vt:lpstr>Trends Industrieroboter</vt:lpstr>
      <vt:lpstr>Kollaborative Roboter „COBOTS“</vt:lpstr>
      <vt:lpstr>Serviceroboter</vt:lpstr>
      <vt:lpstr>Serviceroboter</vt:lpstr>
      <vt:lpstr>Serviceroboter</vt:lpstr>
      <vt:lpstr>Serviceroboter</vt:lpstr>
      <vt:lpstr>Serviceroboter</vt:lpstr>
      <vt:lpstr>Serviceroboter</vt:lpstr>
      <vt:lpstr>Serviceroboter</vt:lpstr>
      <vt:lpstr>Serviceroboter</vt:lpstr>
      <vt:lpstr>Serviceroboter</vt:lpstr>
      <vt:lpstr>Serviceroboter</vt:lpstr>
      <vt:lpstr>Teilbereiche i</vt:lpstr>
      <vt:lpstr>Teilbereiche II</vt:lpstr>
      <vt:lpstr>Einzelarbeit</vt:lpstr>
      <vt:lpstr>     Roboterbeispiele…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Marcus Strand</dc:creator>
  <cp:lastModifiedBy> </cp:lastModifiedBy>
  <cp:revision>97</cp:revision>
  <cp:lastPrinted>2016-02-22T09:20:04Z</cp:lastPrinted>
  <dcterms:created xsi:type="dcterms:W3CDTF">2014-02-12T21:28:07Z</dcterms:created>
  <dcterms:modified xsi:type="dcterms:W3CDTF">2021-10-07T17:08:45Z</dcterms:modified>
</cp:coreProperties>
</file>